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56" r:id="rId2"/>
    <p:sldId id="386" r:id="rId3"/>
    <p:sldId id="387" r:id="rId4"/>
    <p:sldId id="388" r:id="rId5"/>
    <p:sldId id="398" r:id="rId6"/>
    <p:sldId id="392" r:id="rId7"/>
    <p:sldId id="393" r:id="rId8"/>
    <p:sldId id="391" r:id="rId9"/>
    <p:sldId id="394" r:id="rId10"/>
    <p:sldId id="395" r:id="rId11"/>
    <p:sldId id="396" r:id="rId12"/>
    <p:sldId id="397" r:id="rId13"/>
    <p:sldId id="402" r:id="rId14"/>
    <p:sldId id="404" r:id="rId15"/>
    <p:sldId id="406" r:id="rId16"/>
    <p:sldId id="405" r:id="rId17"/>
    <p:sldId id="407" r:id="rId18"/>
    <p:sldId id="408" r:id="rId19"/>
    <p:sldId id="409" r:id="rId20"/>
    <p:sldId id="410" r:id="rId21"/>
    <p:sldId id="411" r:id="rId22"/>
    <p:sldId id="413" r:id="rId23"/>
    <p:sldId id="412" r:id="rId24"/>
    <p:sldId id="414" r:id="rId25"/>
    <p:sldId id="415" r:id="rId26"/>
    <p:sldId id="417" r:id="rId27"/>
    <p:sldId id="416" r:id="rId28"/>
    <p:sldId id="418" r:id="rId29"/>
    <p:sldId id="419" r:id="rId30"/>
    <p:sldId id="420" r:id="rId31"/>
    <p:sldId id="389" r:id="rId32"/>
    <p:sldId id="401" r:id="rId33"/>
    <p:sldId id="400" r:id="rId34"/>
    <p:sldId id="421" r:id="rId35"/>
    <p:sldId id="381" r:id="rId36"/>
    <p:sldId id="384" r:id="rId37"/>
  </p:sldIdLst>
  <p:sldSz cx="12192000" cy="6858000"/>
  <p:notesSz cx="6858000" cy="9144000"/>
  <p:embeddedFontLst>
    <p:embeddedFont>
      <p:font typeface="Wingdings 2" panose="05020102010507070707" pitchFamily="18" charset="2"/>
      <p:regular r:id="rId38"/>
    </p:embeddedFont>
    <p:embeddedFont>
      <p:font typeface="Iosevka" panose="02000509000000000000" pitchFamily="49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6CFAEB70-B910-4A74-A1E1-0A9064CA04F2}">
          <p14:sldIdLst>
            <p14:sldId id="256"/>
            <p14:sldId id="386"/>
            <p14:sldId id="387"/>
            <p14:sldId id="388"/>
            <p14:sldId id="398"/>
            <p14:sldId id="392"/>
            <p14:sldId id="393"/>
            <p14:sldId id="391"/>
            <p14:sldId id="394"/>
            <p14:sldId id="395"/>
            <p14:sldId id="396"/>
            <p14:sldId id="397"/>
            <p14:sldId id="402"/>
            <p14:sldId id="404"/>
            <p14:sldId id="406"/>
            <p14:sldId id="405"/>
            <p14:sldId id="407"/>
            <p14:sldId id="408"/>
            <p14:sldId id="409"/>
            <p14:sldId id="410"/>
            <p14:sldId id="411"/>
            <p14:sldId id="413"/>
            <p14:sldId id="412"/>
            <p14:sldId id="414"/>
            <p14:sldId id="415"/>
            <p14:sldId id="417"/>
            <p14:sldId id="416"/>
            <p14:sldId id="418"/>
            <p14:sldId id="419"/>
            <p14:sldId id="420"/>
            <p14:sldId id="389"/>
            <p14:sldId id="401"/>
            <p14:sldId id="400"/>
            <p14:sldId id="421"/>
            <p14:sldId id="381"/>
            <p14:sldId id="3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3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>
            <a:lvl1pPr>
              <a:defRPr sz="48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9B3A1323-8D79-1946-B0D7-40001CF92E9D}" type="datetimeFigureOut">
              <a:rPr lang="en-US" smtClean="0"/>
              <a:pPr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1/23/2018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kgidk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Z6an7j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oo.gl/Z6an7j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oo.gl/Z6an7j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goo.gl/Z6an7j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ako.dragonic.eu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://ako.dragonic.eu/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dragonic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hyperlink" Target="https://pg.edu.pl/f829eaa5d9_tomasz.dziubich" TargetMode="External"/><Relationship Id="rId4" Type="http://schemas.openxmlformats.org/officeDocument/2006/relationships/hyperlink" Target="https://creativecommons.org/licenses/by/4.0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10000" y="1978428"/>
            <a:ext cx="10777941" cy="2283828"/>
          </a:xfrm>
        </p:spPr>
        <p:txBody>
          <a:bodyPr/>
          <a:lstStyle/>
          <a:p>
            <a:r>
              <a:rPr lang="pl-PL" sz="12800" smtClean="0"/>
              <a:t>AKOmpaniament</a:t>
            </a:r>
            <a:endParaRPr lang="en-US" sz="1280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810000" y="5212080"/>
            <a:ext cx="10571998" cy="1263535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/>
              <a:t>SLAJDY: HTTP://AKO.DRAGONIC.EU</a:t>
            </a:r>
            <a:endParaRPr lang="pl-PL" sz="4800" b="1"/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810000" y="3945504"/>
            <a:ext cx="10777941" cy="85278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l-PL" sz="4800" b="1" smtClean="0"/>
              <a:t>2018-01-23</a:t>
            </a:r>
            <a:endParaRPr lang="en-US" sz="4800" b="1"/>
          </a:p>
        </p:txBody>
      </p:sp>
    </p:spTree>
    <p:extLst>
      <p:ext uri="{BB962C8B-B14F-4D97-AF65-F5344CB8AC3E}">
        <p14:creationId xmlns:p14="http://schemas.microsoft.com/office/powerpoint/2010/main" val="2119612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86006" cy="970450"/>
          </a:xfrm>
        </p:spPr>
        <p:txBody>
          <a:bodyPr/>
          <a:lstStyle/>
          <a:p>
            <a:r>
              <a:rPr lang="pl-PL" altLang="ja-JP" smtClean="0"/>
              <a:t>MOV </a:t>
            </a:r>
            <a:r>
              <a:rPr lang="pl-PL" altLang="ja-JP">
                <a:solidFill>
                  <a:schemeClr val="tx2"/>
                </a:solidFill>
              </a:rPr>
              <a:t>EAX</a:t>
            </a:r>
            <a:r>
              <a:rPr lang="pl-PL" altLang="ja-JP"/>
              <a:t>, [</a:t>
            </a:r>
            <a:r>
              <a:rPr lang="pl-PL" altLang="ja-JP">
                <a:solidFill>
                  <a:schemeClr val="accent2"/>
                </a:solidFill>
              </a:rPr>
              <a:t>EDX</a:t>
            </a:r>
            <a:r>
              <a:rPr lang="pl-PL" altLang="ja-JP"/>
              <a:t> + </a:t>
            </a:r>
            <a:r>
              <a:rPr lang="pl-PL" altLang="ja-JP">
                <a:solidFill>
                  <a:schemeClr val="accent3"/>
                </a:solidFill>
              </a:rPr>
              <a:t>2*</a:t>
            </a:r>
            <a:r>
              <a:rPr lang="pl-PL" altLang="ja-JP">
                <a:solidFill>
                  <a:schemeClr val="accent5"/>
                </a:solidFill>
              </a:rPr>
              <a:t>ESI</a:t>
            </a:r>
            <a:r>
              <a:rPr lang="pl-PL" altLang="ja-JP"/>
              <a:t> + </a:t>
            </a:r>
            <a:r>
              <a:rPr lang="pl-PL" altLang="ja-JP">
                <a:solidFill>
                  <a:schemeClr val="accent4"/>
                </a:solidFill>
              </a:rPr>
              <a:t>0F420h</a:t>
            </a:r>
            <a:r>
              <a:rPr lang="pl-PL" altLang="ja-JP"/>
              <a:t>]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…?</a:t>
            </a:r>
          </a:p>
        </p:txBody>
      </p:sp>
    </p:spTree>
    <p:extLst>
      <p:ext uri="{BB962C8B-B14F-4D97-AF65-F5344CB8AC3E}">
        <p14:creationId xmlns:p14="http://schemas.microsoft.com/office/powerpoint/2010/main" val="1938962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86006" cy="970450"/>
          </a:xfrm>
        </p:spPr>
        <p:txBody>
          <a:bodyPr/>
          <a:lstStyle/>
          <a:p>
            <a:r>
              <a:rPr lang="pl-PL" altLang="ja-JP" smtClean="0"/>
              <a:t>MOV </a:t>
            </a:r>
            <a:r>
              <a:rPr lang="pl-PL" altLang="ja-JP">
                <a:solidFill>
                  <a:schemeClr val="tx2"/>
                </a:solidFill>
              </a:rPr>
              <a:t>EAX</a:t>
            </a:r>
            <a:r>
              <a:rPr lang="pl-PL" altLang="ja-JP"/>
              <a:t>, [</a:t>
            </a:r>
            <a:r>
              <a:rPr lang="pl-PL" altLang="ja-JP">
                <a:solidFill>
                  <a:schemeClr val="accent2"/>
                </a:solidFill>
              </a:rPr>
              <a:t>EDX</a:t>
            </a:r>
            <a:r>
              <a:rPr lang="pl-PL" altLang="ja-JP"/>
              <a:t> + </a:t>
            </a:r>
            <a:r>
              <a:rPr lang="pl-PL" altLang="ja-JP">
                <a:solidFill>
                  <a:schemeClr val="accent3"/>
                </a:solidFill>
              </a:rPr>
              <a:t>2*</a:t>
            </a:r>
            <a:r>
              <a:rPr lang="pl-PL" altLang="ja-JP">
                <a:solidFill>
                  <a:schemeClr val="accent5"/>
                </a:solidFill>
              </a:rPr>
              <a:t>ESI</a:t>
            </a:r>
            <a:r>
              <a:rPr lang="pl-PL" altLang="ja-JP"/>
              <a:t> + </a:t>
            </a:r>
            <a:r>
              <a:rPr lang="pl-PL" altLang="ja-JP">
                <a:solidFill>
                  <a:schemeClr val="accent4"/>
                </a:solidFill>
              </a:rPr>
              <a:t>0F420h</a:t>
            </a:r>
            <a:r>
              <a:rPr lang="pl-PL" altLang="ja-JP"/>
              <a:t>]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82786" y="2222287"/>
            <a:ext cx="8212973" cy="423670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DATA = ESI   DATA </a:t>
            </a:r>
            <a:r>
              <a:rPr lang="pl-PL" altLang="ja-JP" sz="4800" b="1"/>
              <a:t>= 0F420h</a:t>
            </a:r>
            <a:endParaRPr lang="pl-PL" altLang="ja-JP" sz="4800" b="1" smtClean="0"/>
          </a:p>
          <a:p>
            <a:pPr marL="0" indent="0" algn="ctr">
              <a:buNone/>
            </a:pPr>
            <a:r>
              <a:rPr lang="pl-PL" altLang="ja-JP" sz="4800" b="1"/>
              <a:t>ACC = DATA </a:t>
            </a:r>
            <a:r>
              <a:rPr lang="pl-PL" altLang="ja-JP" sz="4800" b="1" smtClean="0"/>
              <a:t>    ACC </a:t>
            </a:r>
            <a:r>
              <a:rPr lang="pl-PL" altLang="ja-JP" sz="4800" b="1"/>
              <a:t>+= DATA</a:t>
            </a:r>
          </a:p>
          <a:p>
            <a:pPr marL="0" indent="0" algn="ctr">
              <a:buNone/>
            </a:pPr>
            <a:r>
              <a:rPr lang="pl-PL" altLang="ja-JP" sz="4800" b="1" smtClean="0"/>
              <a:t>ACC += DATA    ADDR </a:t>
            </a:r>
            <a:r>
              <a:rPr lang="pl-PL" altLang="ja-JP" sz="4800" b="1"/>
              <a:t>= DATA</a:t>
            </a:r>
            <a:endParaRPr lang="pl-PL" altLang="ja-JP" sz="4800" b="1" smtClean="0"/>
          </a:p>
          <a:p>
            <a:pPr marL="0" indent="0" algn="ctr">
              <a:buNone/>
            </a:pPr>
            <a:r>
              <a:rPr lang="pl-PL" altLang="ja-JP" sz="4800" b="1"/>
              <a:t>DATA = </a:t>
            </a:r>
            <a:r>
              <a:rPr lang="pl-PL" altLang="ja-JP" sz="4800" b="1" smtClean="0"/>
              <a:t>EDX            </a:t>
            </a:r>
            <a:r>
              <a:rPr lang="pl-PL" altLang="ja-JP" sz="4800" b="1"/>
              <a:t>LOAD</a:t>
            </a:r>
          </a:p>
          <a:p>
            <a:pPr marL="0" indent="0" algn="ctr">
              <a:buNone/>
            </a:pPr>
            <a:r>
              <a:rPr lang="pl-PL" altLang="ja-JP" sz="4800" b="1" smtClean="0"/>
              <a:t>ACC += DATA     </a:t>
            </a:r>
            <a:r>
              <a:rPr lang="pl-PL" altLang="ja-JP" sz="4800" b="1"/>
              <a:t>EAX = </a:t>
            </a:r>
            <a:r>
              <a:rPr lang="pl-PL" altLang="ja-JP" sz="4800" b="1" smtClean="0"/>
              <a:t>DATA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216132" y="2662157"/>
            <a:ext cx="34747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smtClean="0"/>
              <a:t>DATA:</a:t>
            </a:r>
          </a:p>
          <a:p>
            <a:r>
              <a:rPr lang="pl-PL" sz="2400" b="1" smtClean="0"/>
              <a:t>MAGISTRALA DANYCH</a:t>
            </a:r>
          </a:p>
          <a:p>
            <a:endParaRPr lang="pl-PL" sz="2400" b="1"/>
          </a:p>
          <a:p>
            <a:r>
              <a:rPr lang="pl-PL" sz="2400" b="1" smtClean="0"/>
              <a:t>ADDR:</a:t>
            </a:r>
          </a:p>
          <a:p>
            <a:r>
              <a:rPr lang="pl-PL" sz="2400" b="1" smtClean="0"/>
              <a:t>MAGISTRALA ADRESOWA</a:t>
            </a:r>
          </a:p>
          <a:p>
            <a:endParaRPr lang="pl-PL" sz="2400" b="1" smtClean="0"/>
          </a:p>
          <a:p>
            <a:r>
              <a:rPr lang="pl-PL" sz="2400" b="1" smtClean="0"/>
              <a:t>ACC:       AKUMULATOR</a:t>
            </a:r>
            <a:endParaRPr lang="pl-PL" sz="2400" b="1"/>
          </a:p>
          <a:p>
            <a:r>
              <a:rPr lang="pl-PL" sz="2400" b="1" smtClean="0"/>
              <a:t>LOAD:   DATA = [ADDR]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3903682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PIPELINE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mtClean="0"/>
              <a:t>INSTRUKCJE SĄ SKOMPLIKOWANE – CZY MOŻNA „ZMODULARYZOWAĆ” ICH WYKONYWANIE?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94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PIPELINE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2432840"/>
          </a:xfrm>
        </p:spPr>
        <p:txBody>
          <a:bodyPr/>
          <a:lstStyle/>
          <a:p>
            <a:pPr marL="0" indent="0">
              <a:buNone/>
            </a:pPr>
            <a:r>
              <a:rPr lang="pl-PL" smtClean="0"/>
              <a:t>INSTRUKCJE SĄ SKOMPLIKOWANE – CZY MOŻNA „ZMODULARYZOWAĆ” ICH WYKONYWANIE?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0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PIPELINE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2432840"/>
          </a:xfrm>
        </p:spPr>
        <p:txBody>
          <a:bodyPr/>
          <a:lstStyle/>
          <a:p>
            <a:pPr marL="0" indent="0">
              <a:buNone/>
            </a:pPr>
            <a:r>
              <a:rPr lang="pl-PL" smtClean="0"/>
              <a:t>INSTRUKCJE SĄ SKOMPLIKOWANE – CZY MOŻNA „ZMODULARYZOWAĆ” ICH WYKONYWANIE?</a:t>
            </a:r>
            <a:endParaRPr lang="en-US"/>
          </a:p>
        </p:txBody>
      </p:sp>
      <p:sp>
        <p:nvSpPr>
          <p:cNvPr id="6" name="Pięciokąt 5"/>
          <p:cNvSpPr/>
          <p:nvPr/>
        </p:nvSpPr>
        <p:spPr>
          <a:xfrm>
            <a:off x="7340138" y="4858787"/>
            <a:ext cx="4879572" cy="1537855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EXECUTE</a:t>
            </a:r>
            <a:endParaRPr lang="en-US" sz="4800"/>
          </a:p>
        </p:txBody>
      </p:sp>
      <p:sp>
        <p:nvSpPr>
          <p:cNvPr id="5" name="Pięciokąt 4"/>
          <p:cNvSpPr/>
          <p:nvPr/>
        </p:nvSpPr>
        <p:spPr>
          <a:xfrm>
            <a:off x="3128354" y="4858787"/>
            <a:ext cx="5009806" cy="1537855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DECODE</a:t>
            </a:r>
            <a:endParaRPr lang="en-US" sz="4800"/>
          </a:p>
        </p:txBody>
      </p:sp>
      <p:sp>
        <p:nvSpPr>
          <p:cNvPr id="4" name="Pięciokąt 3"/>
          <p:cNvSpPr/>
          <p:nvPr/>
        </p:nvSpPr>
        <p:spPr>
          <a:xfrm>
            <a:off x="0" y="4850479"/>
            <a:ext cx="3895898" cy="15378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FETCH</a:t>
            </a:r>
            <a:endParaRPr lang="en-US" sz="4800"/>
          </a:p>
        </p:txBody>
      </p:sp>
    </p:spTree>
    <p:extLst>
      <p:ext uri="{BB962C8B-B14F-4D97-AF65-F5344CB8AC3E}">
        <p14:creationId xmlns:p14="http://schemas.microsoft.com/office/powerpoint/2010/main" val="172431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PIPELINE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2432840"/>
          </a:xfrm>
        </p:spPr>
        <p:txBody>
          <a:bodyPr/>
          <a:lstStyle/>
          <a:p>
            <a:pPr marL="0" indent="0">
              <a:buNone/>
            </a:pPr>
            <a:r>
              <a:rPr lang="pl-PL" smtClean="0"/>
              <a:t>INSTRUKCJE SĄ SKOMPLIKOWANE – CZY MOŻNA „ZMODULARYZOWAĆ” ICH WYKONYWANIE?</a:t>
            </a:r>
            <a:endParaRPr lang="en-US"/>
          </a:p>
        </p:txBody>
      </p:sp>
      <p:sp>
        <p:nvSpPr>
          <p:cNvPr id="6" name="Pięciokąt 5"/>
          <p:cNvSpPr/>
          <p:nvPr/>
        </p:nvSpPr>
        <p:spPr>
          <a:xfrm>
            <a:off x="7340138" y="4858787"/>
            <a:ext cx="4879572" cy="1537855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EXECUTE</a:t>
            </a:r>
            <a:endParaRPr lang="en-US" sz="4800"/>
          </a:p>
        </p:txBody>
      </p:sp>
      <p:sp>
        <p:nvSpPr>
          <p:cNvPr id="5" name="Pięciokąt 4"/>
          <p:cNvSpPr/>
          <p:nvPr/>
        </p:nvSpPr>
        <p:spPr>
          <a:xfrm>
            <a:off x="3128354" y="4858787"/>
            <a:ext cx="5009806" cy="1537855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DECODE</a:t>
            </a:r>
            <a:endParaRPr lang="en-US" sz="4800"/>
          </a:p>
        </p:txBody>
      </p:sp>
      <p:sp>
        <p:nvSpPr>
          <p:cNvPr id="4" name="Pięciokąt 3"/>
          <p:cNvSpPr/>
          <p:nvPr/>
        </p:nvSpPr>
        <p:spPr>
          <a:xfrm>
            <a:off x="0" y="4850479"/>
            <a:ext cx="3895898" cy="15378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FETCH</a:t>
            </a:r>
            <a:endParaRPr lang="en-US" sz="4800"/>
          </a:p>
        </p:txBody>
      </p:sp>
      <p:sp>
        <p:nvSpPr>
          <p:cNvPr id="7" name="pole tekstowe 6"/>
          <p:cNvSpPr txBox="1"/>
          <p:nvPr/>
        </p:nvSpPr>
        <p:spPr>
          <a:xfrm>
            <a:off x="818712" y="4370422"/>
            <a:ext cx="8774175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mtClean="0"/>
              <a:t>FAKTYCZNIE ISTNIEJĄCY PIPELINE – ARM7TDMI: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138" y="0"/>
            <a:ext cx="7707274" cy="6525491"/>
          </a:xfrm>
          <a:prstGeom prst="rect">
            <a:avLst/>
          </a:prstGeom>
        </p:spPr>
      </p:pic>
      <p:sp>
        <p:nvSpPr>
          <p:cNvPr id="11" name="pole tekstowe 10"/>
          <p:cNvSpPr txBox="1"/>
          <p:nvPr/>
        </p:nvSpPr>
        <p:spPr>
          <a:xfrm>
            <a:off x="4455620" y="6525491"/>
            <a:ext cx="267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hlinkClick r:id="rId3"/>
              </a:rPr>
              <a:t>https</a:t>
            </a:r>
            <a:r>
              <a:rPr lang="en-US" b="1">
                <a:hlinkClick r:id="rId3"/>
              </a:rPr>
              <a:t>://</a:t>
            </a:r>
            <a:r>
              <a:rPr lang="en-US" b="1" smtClean="0">
                <a:hlinkClick r:id="rId3"/>
              </a:rPr>
              <a:t>goo.gl/kgidkG</a:t>
            </a:r>
            <a:r>
              <a:rPr lang="pl-PL" b="1"/>
              <a:t> 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4657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319" y="0"/>
            <a:ext cx="5415361" cy="685800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2576945" y="6488668"/>
            <a:ext cx="287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hlinkClick r:id="rId3"/>
              </a:rPr>
              <a:t>https</a:t>
            </a:r>
            <a:r>
              <a:rPr lang="en-US" b="1">
                <a:hlinkClick r:id="rId3"/>
              </a:rPr>
              <a:t>://</a:t>
            </a:r>
            <a:r>
              <a:rPr lang="en-US" b="1" smtClean="0">
                <a:hlinkClick r:id="rId3"/>
              </a:rPr>
              <a:t>goo.gl/Z6an7j</a:t>
            </a:r>
            <a:r>
              <a:rPr lang="pl-PL" b="1" smtClean="0"/>
              <a:t> 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93636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319" y="0"/>
            <a:ext cx="5415361" cy="685800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2568632" y="6211669"/>
            <a:ext cx="2876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smtClean="0"/>
              <a:t>nofajnie.jpg</a:t>
            </a:r>
            <a:endParaRPr lang="pl-PL" b="1" smtClean="0">
              <a:hlinkClick r:id="rId3"/>
            </a:endParaRPr>
          </a:p>
          <a:p>
            <a:r>
              <a:rPr lang="en-US" b="1" smtClean="0">
                <a:hlinkClick r:id="rId3"/>
              </a:rPr>
              <a:t>https</a:t>
            </a:r>
            <a:r>
              <a:rPr lang="en-US" b="1">
                <a:hlinkClick r:id="rId3"/>
              </a:rPr>
              <a:t>://</a:t>
            </a:r>
            <a:r>
              <a:rPr lang="en-US" b="1" smtClean="0">
                <a:hlinkClick r:id="rId3"/>
              </a:rPr>
              <a:t>goo.gl/Z6an7j</a:t>
            </a:r>
            <a:r>
              <a:rPr lang="pl-PL" b="1" smtClean="0"/>
              <a:t> 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78492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 rot="16200000">
            <a:off x="-1253434" y="5235231"/>
            <a:ext cx="287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hlinkClick r:id="rId2"/>
              </a:rPr>
              <a:t>https</a:t>
            </a:r>
            <a:r>
              <a:rPr lang="en-US" b="1">
                <a:hlinkClick r:id="rId2"/>
              </a:rPr>
              <a:t>://</a:t>
            </a:r>
            <a:r>
              <a:rPr lang="en-US" b="1" smtClean="0">
                <a:hlinkClick r:id="rId2"/>
              </a:rPr>
              <a:t>goo.gl/Z6an7j</a:t>
            </a:r>
            <a:r>
              <a:rPr lang="pl-PL" b="1" smtClean="0"/>
              <a:t> </a:t>
            </a:r>
            <a:endParaRPr lang="en-US" b="1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119" y="203272"/>
            <a:ext cx="10696881" cy="1354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9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TEORIA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11517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pl-PL" smtClean="0"/>
              <a:t>KOD ZAGADKA, NAPISZ CO SIĘ STANIE</a:t>
            </a:r>
          </a:p>
          <a:p>
            <a:pPr>
              <a:buFontTx/>
              <a:buChar char="-"/>
            </a:pPr>
            <a:r>
              <a:rPr lang="pl-PL" smtClean="0"/>
              <a:t>CZYM RÓŻNIĄ SIĘ DANE ROZKAZY, CO ROBIĄ</a:t>
            </a:r>
          </a:p>
          <a:p>
            <a:pPr>
              <a:buFontTx/>
              <a:buChar char="-"/>
            </a:pPr>
            <a:r>
              <a:rPr lang="pl-PL" smtClean="0"/>
              <a:t>LICZNIK ASEMBLACJI ($)</a:t>
            </a:r>
          </a:p>
          <a:p>
            <a:pPr>
              <a:buFontTx/>
              <a:buChar char="-"/>
            </a:pPr>
            <a:r>
              <a:rPr lang="pl-PL" smtClean="0"/>
              <a:t>CPU WIELOWĄTKOWE VS WIELORDZENIOWE</a:t>
            </a:r>
          </a:p>
          <a:p>
            <a:pPr>
              <a:buFontTx/>
              <a:buChar char="-"/>
            </a:pPr>
            <a:r>
              <a:rPr lang="pl-PL" smtClean="0"/>
              <a:t>PRZERWANIA: CO TO JEST, TABLICA DESKRYPTORÓW</a:t>
            </a:r>
          </a:p>
          <a:p>
            <a:pPr>
              <a:buFontTx/>
              <a:buChar char="-"/>
            </a:pPr>
            <a:r>
              <a:rPr lang="pl-PL" smtClean="0"/>
              <a:t>OMÓWIĆ SPOSOBY KODOWANIA LICZB (U2, U1, …)</a:t>
            </a:r>
          </a:p>
          <a:p>
            <a:pPr>
              <a:buFontTx/>
              <a:buChar char="-"/>
            </a:pPr>
            <a:r>
              <a:rPr lang="pl-PL" smtClean="0"/>
              <a:t>RAMKA STOSU (STACK FRAME, CALL STACK)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42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 rot="16200000">
            <a:off x="-1253434" y="5235231"/>
            <a:ext cx="2876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hlinkClick r:id="rId2"/>
              </a:rPr>
              <a:t>https</a:t>
            </a:r>
            <a:r>
              <a:rPr lang="en-US" b="1">
                <a:hlinkClick r:id="rId2"/>
              </a:rPr>
              <a:t>://</a:t>
            </a:r>
            <a:r>
              <a:rPr lang="en-US" b="1" smtClean="0">
                <a:hlinkClick r:id="rId2"/>
              </a:rPr>
              <a:t>goo.gl/Z6an7j</a:t>
            </a:r>
            <a:r>
              <a:rPr lang="pl-PL" b="1" smtClean="0"/>
              <a:t> </a:t>
            </a:r>
            <a:endParaRPr lang="en-US" b="1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027" y="-5839625"/>
            <a:ext cx="10027336" cy="1269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3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RISC VS CISC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4483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smtClean="0"/>
              <a:t>RISC: MAŁO PROSTYCH INSTRUKCJI</a:t>
            </a:r>
          </a:p>
          <a:p>
            <a:pPr marL="0" indent="0" algn="ctr">
              <a:buNone/>
            </a:pPr>
            <a:r>
              <a:rPr lang="pl-PL" b="1" smtClean="0"/>
              <a:t>CISC: DUŻO SKOMPLIKOWANYCH INSTRUKCJI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839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RISC VS CISC – ARMv4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554574" cy="4483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/>
              <a:t>MOV MVN </a:t>
            </a:r>
            <a:r>
              <a:rPr lang="pl-PL" b="1"/>
              <a:t>MRS </a:t>
            </a:r>
            <a:r>
              <a:rPr lang="pl-PL" b="1" smtClean="0"/>
              <a:t>MSR</a:t>
            </a:r>
          </a:p>
          <a:p>
            <a:pPr marL="0" indent="0" algn="ctr">
              <a:buNone/>
            </a:pPr>
            <a:r>
              <a:rPr lang="pl-PL" b="1" smtClean="0"/>
              <a:t>ADD ADC SUB SBC RSB </a:t>
            </a:r>
            <a:r>
              <a:rPr lang="pl-PL" b="1"/>
              <a:t>SDC MUL MLA</a:t>
            </a:r>
          </a:p>
          <a:p>
            <a:pPr marL="0" indent="0" algn="ctr">
              <a:buNone/>
            </a:pPr>
            <a:r>
              <a:rPr lang="pl-PL" b="1"/>
              <a:t>UMULL </a:t>
            </a:r>
            <a:r>
              <a:rPr lang="pl-PL" b="1" smtClean="0"/>
              <a:t>UMLAL SMULL </a:t>
            </a:r>
            <a:r>
              <a:rPr lang="pl-PL" b="1"/>
              <a:t>SMLAL</a:t>
            </a:r>
          </a:p>
          <a:p>
            <a:pPr marL="0" indent="0" algn="ctr">
              <a:buNone/>
            </a:pPr>
            <a:r>
              <a:rPr lang="pl-PL" b="1"/>
              <a:t>CMP CMN </a:t>
            </a:r>
            <a:r>
              <a:rPr lang="pl-PL" b="1"/>
              <a:t>TST </a:t>
            </a:r>
            <a:r>
              <a:rPr lang="pl-PL" b="1" smtClean="0"/>
              <a:t>TEQ AND </a:t>
            </a:r>
            <a:r>
              <a:rPr lang="pl-PL" b="1"/>
              <a:t>EOR </a:t>
            </a:r>
            <a:r>
              <a:rPr lang="pl-PL" b="1"/>
              <a:t>ORR </a:t>
            </a:r>
            <a:r>
              <a:rPr lang="pl-PL" b="1" smtClean="0"/>
              <a:t>BIC</a:t>
            </a:r>
            <a:endParaRPr lang="pl-PL" b="1"/>
          </a:p>
          <a:p>
            <a:pPr marL="0" indent="0" algn="ctr">
              <a:buNone/>
            </a:pPr>
            <a:r>
              <a:rPr lang="pl-PL" b="1"/>
              <a:t>STR STM </a:t>
            </a:r>
            <a:r>
              <a:rPr lang="pl-PL" b="1"/>
              <a:t>SWP </a:t>
            </a:r>
            <a:r>
              <a:rPr lang="pl-PL" b="1" smtClean="0"/>
              <a:t>CDP MRC </a:t>
            </a:r>
            <a:r>
              <a:rPr lang="pl-PL" b="1"/>
              <a:t>MCR LDC STC</a:t>
            </a:r>
          </a:p>
          <a:p>
            <a:pPr marL="0" indent="0" algn="ctr">
              <a:buNone/>
            </a:pPr>
            <a:r>
              <a:rPr lang="pl-PL" b="1"/>
              <a:t>B BL BX LDR </a:t>
            </a:r>
            <a:r>
              <a:rPr lang="pl-PL" b="1"/>
              <a:t>LDM </a:t>
            </a:r>
            <a:r>
              <a:rPr lang="pl-PL" b="1" smtClean="0"/>
              <a:t>SWI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7206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6641" y="0"/>
            <a:ext cx="10554574" cy="6464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smtClean="0"/>
              <a:t>MEANWHILE IN THE INTEL LAND</a:t>
            </a:r>
            <a:endParaRPr lang="en-US" b="1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292" y="646417"/>
            <a:ext cx="8081684" cy="6061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9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ęciokąt 12"/>
          <p:cNvSpPr/>
          <p:nvPr/>
        </p:nvSpPr>
        <p:spPr>
          <a:xfrm>
            <a:off x="10596280" y="4850478"/>
            <a:ext cx="2429437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WRITE</a:t>
            </a:r>
            <a:endParaRPr lang="en-US" sz="4800"/>
          </a:p>
        </p:txBody>
      </p:sp>
      <p:sp>
        <p:nvSpPr>
          <p:cNvPr id="12" name="Pięciokąt 11"/>
          <p:cNvSpPr/>
          <p:nvPr/>
        </p:nvSpPr>
        <p:spPr>
          <a:xfrm>
            <a:off x="8794374" y="4850478"/>
            <a:ext cx="2061883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EXEC</a:t>
            </a:r>
            <a:endParaRPr lang="en-US" sz="4800"/>
          </a:p>
        </p:txBody>
      </p:sp>
      <p:sp>
        <p:nvSpPr>
          <p:cNvPr id="11" name="Pięciokąt 10"/>
          <p:cNvSpPr/>
          <p:nvPr/>
        </p:nvSpPr>
        <p:spPr>
          <a:xfrm>
            <a:off x="6633880" y="4850478"/>
            <a:ext cx="2420471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SCHED</a:t>
            </a:r>
            <a:endParaRPr lang="en-US" sz="4800"/>
          </a:p>
        </p:txBody>
      </p:sp>
      <p:sp>
        <p:nvSpPr>
          <p:cNvPr id="10" name="Pięciokąt 9"/>
          <p:cNvSpPr/>
          <p:nvPr/>
        </p:nvSpPr>
        <p:spPr>
          <a:xfrm>
            <a:off x="4267200" y="4850479"/>
            <a:ext cx="2743199" cy="1537855"/>
          </a:xfrm>
          <a:prstGeom prst="homePlate">
            <a:avLst>
              <a:gd name="adj" fmla="val 2201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RENAME</a:t>
            </a:r>
            <a:endParaRPr lang="en-US" sz="4800"/>
          </a:p>
        </p:txBody>
      </p:sp>
      <p:sp>
        <p:nvSpPr>
          <p:cNvPr id="9" name="Pięciokąt 8"/>
          <p:cNvSpPr/>
          <p:nvPr/>
        </p:nvSpPr>
        <p:spPr>
          <a:xfrm>
            <a:off x="1846729" y="4850479"/>
            <a:ext cx="2743199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DECODE</a:t>
            </a:r>
            <a:endParaRPr lang="en-US" sz="480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PIPELINE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790582" cy="2432840"/>
          </a:xfrm>
        </p:spPr>
        <p:txBody>
          <a:bodyPr/>
          <a:lstStyle/>
          <a:p>
            <a:pPr marL="0" indent="0">
              <a:buNone/>
            </a:pPr>
            <a:r>
              <a:rPr lang="pl-PL" smtClean="0"/>
              <a:t>MAMY KILKA BLOKÓW, TRAFIAMY NA JMP – CO TERAZ?</a:t>
            </a:r>
          </a:p>
          <a:p>
            <a:pPr marL="0" indent="0">
              <a:buNone/>
            </a:pPr>
            <a:endParaRPr lang="pl-PL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Pięciokąt 3"/>
          <p:cNvSpPr/>
          <p:nvPr/>
        </p:nvSpPr>
        <p:spPr>
          <a:xfrm>
            <a:off x="0" y="4850479"/>
            <a:ext cx="2142565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FETCH</a:t>
            </a:r>
            <a:endParaRPr lang="en-US" sz="4800"/>
          </a:p>
        </p:txBody>
      </p:sp>
    </p:spTree>
    <p:extLst>
      <p:ext uri="{BB962C8B-B14F-4D97-AF65-F5344CB8AC3E}">
        <p14:creationId xmlns:p14="http://schemas.microsoft.com/office/powerpoint/2010/main" val="343063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ęciokąt 12"/>
          <p:cNvSpPr/>
          <p:nvPr/>
        </p:nvSpPr>
        <p:spPr>
          <a:xfrm>
            <a:off x="10596280" y="4850478"/>
            <a:ext cx="2429437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WRITE</a:t>
            </a:r>
            <a:endParaRPr lang="en-US" sz="4800"/>
          </a:p>
        </p:txBody>
      </p:sp>
      <p:sp>
        <p:nvSpPr>
          <p:cNvPr id="12" name="Pięciokąt 11"/>
          <p:cNvSpPr/>
          <p:nvPr/>
        </p:nvSpPr>
        <p:spPr>
          <a:xfrm>
            <a:off x="8794374" y="4850478"/>
            <a:ext cx="2061883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EXEC</a:t>
            </a:r>
            <a:endParaRPr lang="en-US" sz="4800"/>
          </a:p>
        </p:txBody>
      </p:sp>
      <p:sp>
        <p:nvSpPr>
          <p:cNvPr id="11" name="Pięciokąt 10"/>
          <p:cNvSpPr/>
          <p:nvPr/>
        </p:nvSpPr>
        <p:spPr>
          <a:xfrm>
            <a:off x="6633880" y="4850478"/>
            <a:ext cx="2420471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SCHED</a:t>
            </a:r>
            <a:endParaRPr lang="en-US" sz="4800"/>
          </a:p>
        </p:txBody>
      </p:sp>
      <p:sp>
        <p:nvSpPr>
          <p:cNvPr id="10" name="Pięciokąt 9"/>
          <p:cNvSpPr/>
          <p:nvPr/>
        </p:nvSpPr>
        <p:spPr>
          <a:xfrm>
            <a:off x="4267200" y="4850479"/>
            <a:ext cx="2743199" cy="1537855"/>
          </a:xfrm>
          <a:prstGeom prst="homePlate">
            <a:avLst>
              <a:gd name="adj" fmla="val 2201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RENAME</a:t>
            </a:r>
            <a:endParaRPr lang="en-US" sz="4800"/>
          </a:p>
        </p:txBody>
      </p:sp>
      <p:sp>
        <p:nvSpPr>
          <p:cNvPr id="9" name="Pięciokąt 8"/>
          <p:cNvSpPr/>
          <p:nvPr/>
        </p:nvSpPr>
        <p:spPr>
          <a:xfrm>
            <a:off x="1846729" y="4850479"/>
            <a:ext cx="2743199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DECODE</a:t>
            </a:r>
            <a:endParaRPr lang="en-US" sz="480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PIPELINE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790582" cy="2432840"/>
          </a:xfrm>
        </p:spPr>
        <p:txBody>
          <a:bodyPr/>
          <a:lstStyle/>
          <a:p>
            <a:pPr marL="0" indent="0">
              <a:buNone/>
            </a:pPr>
            <a:r>
              <a:rPr lang="pl-PL" smtClean="0"/>
              <a:t>MAMY KILKA BLOKÓW, TRAFIAMY NA JMP – CO TERAZ?</a:t>
            </a:r>
          </a:p>
          <a:p>
            <a:pPr marL="0" indent="0">
              <a:buNone/>
            </a:pPr>
            <a:r>
              <a:rPr lang="pl-PL" smtClean="0"/>
              <a:t>KOLEJNE INSTRUKCJE PO JMP NIE WYKONAJĄ SIĘ, A</a:t>
            </a:r>
          </a:p>
          <a:p>
            <a:pPr marL="0" indent="0">
              <a:buNone/>
            </a:pPr>
            <a:r>
              <a:rPr lang="pl-PL" smtClean="0"/>
              <a:t>PIPELINE WYKONUJE „INSTRUKCJE WIDMO”.</a:t>
            </a:r>
            <a:endParaRPr lang="pl-PL"/>
          </a:p>
        </p:txBody>
      </p:sp>
      <p:sp>
        <p:nvSpPr>
          <p:cNvPr id="4" name="Pięciokąt 3"/>
          <p:cNvSpPr/>
          <p:nvPr/>
        </p:nvSpPr>
        <p:spPr>
          <a:xfrm>
            <a:off x="0" y="4850479"/>
            <a:ext cx="2142565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FETCH</a:t>
            </a:r>
            <a:endParaRPr lang="en-US" sz="4800"/>
          </a:p>
        </p:txBody>
      </p:sp>
    </p:spTree>
    <p:extLst>
      <p:ext uri="{BB962C8B-B14F-4D97-AF65-F5344CB8AC3E}">
        <p14:creationId xmlns:p14="http://schemas.microsoft.com/office/powerpoint/2010/main" val="288066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ęciokąt 12"/>
          <p:cNvSpPr/>
          <p:nvPr/>
        </p:nvSpPr>
        <p:spPr>
          <a:xfrm>
            <a:off x="10596280" y="4850478"/>
            <a:ext cx="2429437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WRITE</a:t>
            </a:r>
            <a:endParaRPr lang="en-US" sz="4800"/>
          </a:p>
        </p:txBody>
      </p:sp>
      <p:sp>
        <p:nvSpPr>
          <p:cNvPr id="12" name="Pięciokąt 11"/>
          <p:cNvSpPr/>
          <p:nvPr/>
        </p:nvSpPr>
        <p:spPr>
          <a:xfrm>
            <a:off x="8794374" y="4850478"/>
            <a:ext cx="2061883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EXEC</a:t>
            </a:r>
            <a:endParaRPr lang="en-US" sz="4800"/>
          </a:p>
        </p:txBody>
      </p:sp>
      <p:sp>
        <p:nvSpPr>
          <p:cNvPr id="11" name="Pięciokąt 10"/>
          <p:cNvSpPr/>
          <p:nvPr/>
        </p:nvSpPr>
        <p:spPr>
          <a:xfrm>
            <a:off x="6633880" y="4850478"/>
            <a:ext cx="2420471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SCHED</a:t>
            </a:r>
            <a:endParaRPr lang="en-US" sz="4800"/>
          </a:p>
        </p:txBody>
      </p:sp>
      <p:sp>
        <p:nvSpPr>
          <p:cNvPr id="10" name="Pięciokąt 9"/>
          <p:cNvSpPr/>
          <p:nvPr/>
        </p:nvSpPr>
        <p:spPr>
          <a:xfrm>
            <a:off x="4267200" y="4850479"/>
            <a:ext cx="2743199" cy="1537855"/>
          </a:xfrm>
          <a:prstGeom prst="homePlate">
            <a:avLst>
              <a:gd name="adj" fmla="val 2201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RENAME</a:t>
            </a:r>
            <a:endParaRPr lang="en-US" sz="4800"/>
          </a:p>
        </p:txBody>
      </p:sp>
      <p:sp>
        <p:nvSpPr>
          <p:cNvPr id="9" name="Pięciokąt 8"/>
          <p:cNvSpPr/>
          <p:nvPr/>
        </p:nvSpPr>
        <p:spPr>
          <a:xfrm>
            <a:off x="1846729" y="4850479"/>
            <a:ext cx="2743199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DECODE</a:t>
            </a:r>
            <a:endParaRPr lang="en-US" sz="480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BRANCH PREDICTION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790582" cy="2432840"/>
          </a:xfrm>
        </p:spPr>
        <p:txBody>
          <a:bodyPr/>
          <a:lstStyle/>
          <a:p>
            <a:pPr marL="0" indent="0">
              <a:buNone/>
            </a:pPr>
            <a:endParaRPr lang="pl-PL" smtClean="0"/>
          </a:p>
          <a:p>
            <a:pPr marL="0" indent="0">
              <a:buNone/>
            </a:pPr>
            <a:r>
              <a:rPr lang="pl-PL" smtClean="0"/>
              <a:t>MOV -&gt; JMP -&gt; XOR -&gt; MOV -&gt; MOV -&gt; …</a:t>
            </a:r>
          </a:p>
          <a:p>
            <a:pPr marL="0" indent="0">
              <a:buNone/>
            </a:pPr>
            <a:endParaRPr lang="pl-PL"/>
          </a:p>
        </p:txBody>
      </p:sp>
      <p:sp>
        <p:nvSpPr>
          <p:cNvPr id="4" name="Pięciokąt 3"/>
          <p:cNvSpPr/>
          <p:nvPr/>
        </p:nvSpPr>
        <p:spPr>
          <a:xfrm>
            <a:off x="0" y="4850479"/>
            <a:ext cx="2142565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FETCH</a:t>
            </a:r>
            <a:endParaRPr lang="en-US" sz="4800"/>
          </a:p>
        </p:txBody>
      </p:sp>
    </p:spTree>
    <p:extLst>
      <p:ext uri="{BB962C8B-B14F-4D97-AF65-F5344CB8AC3E}">
        <p14:creationId xmlns:p14="http://schemas.microsoft.com/office/powerpoint/2010/main" val="306282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ęciokąt 12"/>
          <p:cNvSpPr/>
          <p:nvPr/>
        </p:nvSpPr>
        <p:spPr>
          <a:xfrm>
            <a:off x="10596280" y="4850478"/>
            <a:ext cx="2429437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WRITE</a:t>
            </a:r>
            <a:endParaRPr lang="en-US" sz="4800"/>
          </a:p>
        </p:txBody>
      </p:sp>
      <p:sp>
        <p:nvSpPr>
          <p:cNvPr id="12" name="Pięciokąt 11"/>
          <p:cNvSpPr/>
          <p:nvPr/>
        </p:nvSpPr>
        <p:spPr>
          <a:xfrm>
            <a:off x="8794374" y="4850478"/>
            <a:ext cx="2061883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EXEC</a:t>
            </a:r>
            <a:endParaRPr lang="en-US" sz="4800"/>
          </a:p>
        </p:txBody>
      </p:sp>
      <p:sp>
        <p:nvSpPr>
          <p:cNvPr id="11" name="Pięciokąt 10"/>
          <p:cNvSpPr/>
          <p:nvPr/>
        </p:nvSpPr>
        <p:spPr>
          <a:xfrm>
            <a:off x="6633880" y="4850478"/>
            <a:ext cx="2420471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SCHED</a:t>
            </a:r>
            <a:endParaRPr lang="en-US" sz="4800"/>
          </a:p>
        </p:txBody>
      </p:sp>
      <p:sp>
        <p:nvSpPr>
          <p:cNvPr id="10" name="Pięciokąt 9"/>
          <p:cNvSpPr/>
          <p:nvPr/>
        </p:nvSpPr>
        <p:spPr>
          <a:xfrm>
            <a:off x="4267200" y="4850479"/>
            <a:ext cx="2743199" cy="1537855"/>
          </a:xfrm>
          <a:prstGeom prst="homePlate">
            <a:avLst>
              <a:gd name="adj" fmla="val 22019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RENAME</a:t>
            </a:r>
            <a:endParaRPr lang="en-US" sz="4800"/>
          </a:p>
        </p:txBody>
      </p:sp>
      <p:sp>
        <p:nvSpPr>
          <p:cNvPr id="9" name="Pięciokąt 8"/>
          <p:cNvSpPr/>
          <p:nvPr/>
        </p:nvSpPr>
        <p:spPr>
          <a:xfrm>
            <a:off x="1846729" y="4850479"/>
            <a:ext cx="2743199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DECODE</a:t>
            </a:r>
            <a:endParaRPr lang="en-US" sz="480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BRANCH PREDICTION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790582" cy="2432840"/>
          </a:xfrm>
        </p:spPr>
        <p:txBody>
          <a:bodyPr/>
          <a:lstStyle/>
          <a:p>
            <a:pPr marL="0" indent="0">
              <a:buNone/>
            </a:pPr>
            <a:endParaRPr lang="pl-PL" smtClean="0"/>
          </a:p>
          <a:p>
            <a:pPr marL="0" indent="0">
              <a:buNone/>
            </a:pPr>
            <a:r>
              <a:rPr lang="pl-PL" smtClean="0"/>
              <a:t>MOV -&gt; </a:t>
            </a:r>
            <a:r>
              <a:rPr lang="pl-PL" smtClean="0">
                <a:solidFill>
                  <a:schemeClr val="accent5"/>
                </a:solidFill>
              </a:rPr>
              <a:t>JMP</a:t>
            </a:r>
            <a:r>
              <a:rPr lang="pl-PL" smtClean="0"/>
              <a:t> -&gt; XOR -&gt; MOV -&gt; MOV -&gt; …</a:t>
            </a:r>
            <a:endParaRPr lang="pl-PL"/>
          </a:p>
          <a:p>
            <a:pPr marL="0" indent="0">
              <a:buNone/>
            </a:pPr>
            <a:r>
              <a:rPr lang="pl-PL" smtClean="0"/>
              <a:t>        |-&gt; MOV -&gt; AND -&gt; ADD -&gt; …</a:t>
            </a:r>
            <a:endParaRPr lang="pl-PL"/>
          </a:p>
        </p:txBody>
      </p:sp>
      <p:sp>
        <p:nvSpPr>
          <p:cNvPr id="4" name="Pięciokąt 3"/>
          <p:cNvSpPr/>
          <p:nvPr/>
        </p:nvSpPr>
        <p:spPr>
          <a:xfrm>
            <a:off x="0" y="4850479"/>
            <a:ext cx="2142565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FETCH</a:t>
            </a:r>
            <a:endParaRPr lang="en-US" sz="4800"/>
          </a:p>
        </p:txBody>
      </p:sp>
    </p:spTree>
    <p:extLst>
      <p:ext uri="{BB962C8B-B14F-4D97-AF65-F5344CB8AC3E}">
        <p14:creationId xmlns:p14="http://schemas.microsoft.com/office/powerpoint/2010/main" val="24187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ęciokąt 12"/>
          <p:cNvSpPr/>
          <p:nvPr/>
        </p:nvSpPr>
        <p:spPr>
          <a:xfrm>
            <a:off x="10596280" y="4850478"/>
            <a:ext cx="2429437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WRITE</a:t>
            </a:r>
            <a:endParaRPr lang="en-US" sz="4800"/>
          </a:p>
        </p:txBody>
      </p:sp>
      <p:sp>
        <p:nvSpPr>
          <p:cNvPr id="12" name="Pięciokąt 11"/>
          <p:cNvSpPr/>
          <p:nvPr/>
        </p:nvSpPr>
        <p:spPr>
          <a:xfrm>
            <a:off x="8794374" y="4850478"/>
            <a:ext cx="2061883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EXEC</a:t>
            </a:r>
            <a:endParaRPr lang="en-US" sz="4800"/>
          </a:p>
        </p:txBody>
      </p:sp>
      <p:sp>
        <p:nvSpPr>
          <p:cNvPr id="11" name="Pięciokąt 10"/>
          <p:cNvSpPr/>
          <p:nvPr/>
        </p:nvSpPr>
        <p:spPr>
          <a:xfrm>
            <a:off x="6633880" y="4850478"/>
            <a:ext cx="2420471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SCHED</a:t>
            </a:r>
            <a:endParaRPr lang="en-US" sz="4800"/>
          </a:p>
        </p:txBody>
      </p:sp>
      <p:sp>
        <p:nvSpPr>
          <p:cNvPr id="10" name="Pięciokąt 9"/>
          <p:cNvSpPr/>
          <p:nvPr/>
        </p:nvSpPr>
        <p:spPr>
          <a:xfrm>
            <a:off x="4267200" y="4850479"/>
            <a:ext cx="2743199" cy="1537855"/>
          </a:xfrm>
          <a:prstGeom prst="homePlate">
            <a:avLst>
              <a:gd name="adj" fmla="val 22019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RENAME</a:t>
            </a:r>
            <a:endParaRPr lang="en-US" sz="4800"/>
          </a:p>
        </p:txBody>
      </p:sp>
      <p:sp>
        <p:nvSpPr>
          <p:cNvPr id="9" name="Pięciokąt 8"/>
          <p:cNvSpPr/>
          <p:nvPr/>
        </p:nvSpPr>
        <p:spPr>
          <a:xfrm>
            <a:off x="1846729" y="4850479"/>
            <a:ext cx="2743199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DECODE</a:t>
            </a:r>
            <a:endParaRPr lang="en-US" sz="480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BRANCH PREDICTION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8"/>
            <a:ext cx="10790582" cy="2432840"/>
          </a:xfrm>
        </p:spPr>
        <p:txBody>
          <a:bodyPr/>
          <a:lstStyle/>
          <a:p>
            <a:pPr marL="0" indent="0">
              <a:buNone/>
            </a:pPr>
            <a:r>
              <a:rPr lang="pl-PL" smtClean="0"/>
              <a:t>BRANCH PREDICTOR MA „STRZELIĆ” CZY DANA INSTRUKCJA SKOCZY CZY TEŻ NIE. JEŚLI ZROBI TO DOBRZE, PIPELINE BĘDZIE CAŁY CZAS PRACOWAŁ!</a:t>
            </a:r>
            <a:endParaRPr lang="pl-PL"/>
          </a:p>
        </p:txBody>
      </p:sp>
      <p:sp>
        <p:nvSpPr>
          <p:cNvPr id="4" name="Pięciokąt 3"/>
          <p:cNvSpPr/>
          <p:nvPr/>
        </p:nvSpPr>
        <p:spPr>
          <a:xfrm>
            <a:off x="0" y="4850479"/>
            <a:ext cx="2142565" cy="1537855"/>
          </a:xfrm>
          <a:prstGeom prst="homePlate">
            <a:avLst>
              <a:gd name="adj" fmla="val 185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800" smtClean="0"/>
              <a:t>FETCH</a:t>
            </a:r>
            <a:endParaRPr lang="en-US" sz="4800"/>
          </a:p>
        </p:txBody>
      </p:sp>
    </p:spTree>
    <p:extLst>
      <p:ext uri="{BB962C8B-B14F-4D97-AF65-F5344CB8AC3E}">
        <p14:creationId xmlns:p14="http://schemas.microsoft.com/office/powerpoint/2010/main" val="332067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STATIC BRANCH PREDICTION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42195" y="2311934"/>
            <a:ext cx="10790582" cy="43936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smtClean="0"/>
              <a:t>JMP – SKOCZY         JNO – NIE SKOCZY</a:t>
            </a:r>
          </a:p>
          <a:p>
            <a:pPr marL="0" indent="0" algn="ctr">
              <a:buNone/>
            </a:pPr>
            <a:r>
              <a:rPr lang="pl-PL" b="1" smtClean="0"/>
              <a:t>JC – NIE SKOCZY           JE - SKOCZY</a:t>
            </a:r>
          </a:p>
          <a:p>
            <a:pPr marL="0" indent="0" algn="ctr">
              <a:buNone/>
            </a:pPr>
            <a:r>
              <a:rPr lang="pl-PL" b="1" smtClean="0"/>
              <a:t>JAE – SKOCZY         JNZ – NIE SKOCZY</a:t>
            </a:r>
          </a:p>
          <a:p>
            <a:pPr marL="0" indent="0" algn="ctr">
              <a:buNone/>
            </a:pPr>
            <a:r>
              <a:rPr lang="pl-PL" b="1" smtClean="0"/>
              <a:t>ITD…</a:t>
            </a:r>
            <a:endParaRPr lang="pl-PL" b="1"/>
          </a:p>
        </p:txBody>
      </p:sp>
    </p:spTree>
    <p:extLst>
      <p:ext uri="{BB962C8B-B14F-4D97-AF65-F5344CB8AC3E}">
        <p14:creationId xmlns:p14="http://schemas.microsoft.com/office/powerpoint/2010/main" val="25074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TEORIA &amp; RANDOM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11517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pl-PL" smtClean="0"/>
              <a:t>TYP KOMPUTERA X, WYBIERZ GŁÓWNE CECHY</a:t>
            </a:r>
          </a:p>
          <a:p>
            <a:pPr>
              <a:buFontTx/>
              <a:buChar char="-"/>
            </a:pPr>
            <a:r>
              <a:rPr lang="pl-PL" smtClean="0"/>
              <a:t>GRID COMPUTING VS KLASTRY</a:t>
            </a:r>
          </a:p>
          <a:p>
            <a:pPr>
              <a:buFontTx/>
              <a:buChar char="-"/>
            </a:pPr>
            <a:r>
              <a:rPr lang="pl-PL" smtClean="0"/>
              <a:t>INTERFEJS ABI (APPLICATION BINARY INTERFACE)</a:t>
            </a:r>
          </a:p>
          <a:p>
            <a:pPr>
              <a:buFontTx/>
              <a:buChar char="-"/>
            </a:pPr>
            <a:r>
              <a:rPr lang="pl-PL" smtClean="0"/>
              <a:t>KIEDY PROCESOR MOŻE RZUCIĆ WYJĄTKIEM X?</a:t>
            </a:r>
          </a:p>
          <a:p>
            <a:pPr>
              <a:buFontTx/>
              <a:buChar char="-"/>
            </a:pPr>
            <a:r>
              <a:rPr lang="pl-PL" smtClean="0"/>
              <a:t>CLOCKS PER INSTRUCTION (2 KOMPUTERY, CYKL ZEGARA TRWA X, CPI = Y, KTÓRY SZYBSZY?)</a:t>
            </a:r>
          </a:p>
        </p:txBody>
      </p:sp>
    </p:spTree>
    <p:extLst>
      <p:ext uri="{BB962C8B-B14F-4D97-AF65-F5344CB8AC3E}">
        <p14:creationId xmlns:p14="http://schemas.microsoft.com/office/powerpoint/2010/main" val="5769736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DYNAMIC BRANCH PREDICTION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42195" y="2311934"/>
            <a:ext cx="10790582" cy="43936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smtClean="0"/>
              <a:t>JEŚLI BRAK INFORMACJI O PROGRAMIE – STATIC!</a:t>
            </a:r>
          </a:p>
          <a:p>
            <a:pPr marL="0" indent="0" algn="ctr">
              <a:buNone/>
            </a:pPr>
            <a:r>
              <a:rPr lang="pl-PL" b="1" smtClean="0"/>
              <a:t>STRONGLY NOT TAKEN</a:t>
            </a:r>
          </a:p>
          <a:p>
            <a:pPr marL="0" indent="0" algn="ctr">
              <a:buNone/>
            </a:pPr>
            <a:r>
              <a:rPr lang="pl-PL" b="1" smtClean="0"/>
              <a:t>WEAKLY NOT TAKEN</a:t>
            </a:r>
          </a:p>
          <a:p>
            <a:pPr marL="0" indent="0" algn="ctr">
              <a:buNone/>
            </a:pPr>
            <a:r>
              <a:rPr lang="pl-PL" b="1" smtClean="0"/>
              <a:t>WEAKLY TAKEN</a:t>
            </a:r>
          </a:p>
          <a:p>
            <a:pPr marL="0" indent="0" algn="ctr">
              <a:buNone/>
            </a:pPr>
            <a:r>
              <a:rPr lang="pl-PL" b="1" smtClean="0"/>
              <a:t>STRONGLY TAKEN</a:t>
            </a:r>
            <a:endParaRPr lang="pl-PL" b="1"/>
          </a:p>
        </p:txBody>
      </p:sp>
      <p:sp>
        <p:nvSpPr>
          <p:cNvPr id="4" name="Strzałka w górę 3"/>
          <p:cNvSpPr/>
          <p:nvPr/>
        </p:nvSpPr>
        <p:spPr>
          <a:xfrm>
            <a:off x="2922494" y="3558988"/>
            <a:ext cx="654424" cy="2653553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rzałka w górę 4"/>
          <p:cNvSpPr/>
          <p:nvPr/>
        </p:nvSpPr>
        <p:spPr>
          <a:xfrm rot="10800000">
            <a:off x="8113059" y="3558988"/>
            <a:ext cx="654424" cy="2653553"/>
          </a:xfrm>
          <a:prstGeom prst="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ole tekstowe 5"/>
          <p:cNvSpPr txBox="1"/>
          <p:nvPr/>
        </p:nvSpPr>
        <p:spPr>
          <a:xfrm>
            <a:off x="1434352" y="4508766"/>
            <a:ext cx="3209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smtClean="0"/>
              <a:t>NOT TAKEN</a:t>
            </a:r>
            <a:endParaRPr lang="en-US" sz="2400" b="1"/>
          </a:p>
        </p:txBody>
      </p:sp>
      <p:sp>
        <p:nvSpPr>
          <p:cNvPr id="7" name="pole tekstowe 6"/>
          <p:cNvSpPr txBox="1"/>
          <p:nvPr/>
        </p:nvSpPr>
        <p:spPr>
          <a:xfrm>
            <a:off x="8686800" y="4508767"/>
            <a:ext cx="3209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smtClean="0"/>
              <a:t>TAKEN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91155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&lt;/TEORIA&gt; &lt;PRAKTYKA&gt;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b="1" smtClean="0"/>
              <a:t>PRZERWA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61981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&lt;/TEORIA&gt; &lt;PRAKTYKA&gt;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b="1" smtClean="0"/>
              <a:t>LIVE CODING?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0743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000" y="0"/>
            <a:ext cx="9507042" cy="6858000"/>
          </a:xfrm>
        </p:spPr>
      </p:pic>
    </p:spTree>
    <p:extLst>
      <p:ext uri="{BB962C8B-B14F-4D97-AF65-F5344CB8AC3E}">
        <p14:creationId xmlns:p14="http://schemas.microsoft.com/office/powerpoint/2010/main" val="311300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&lt;/PRAKTYKA</a:t>
            </a:r>
            <a:r>
              <a:rPr lang="pl-PL" smtClean="0"/>
              <a:t>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KONIEC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809999" y="2023674"/>
            <a:ext cx="10424243" cy="4189615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9600" b="1" smtClean="0"/>
              <a:t>DZIĘKI!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FEEDBACK PLS?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hlinkClick r:id="rId2"/>
              </a:rPr>
              <a:t>HTTP://AKO.DRAGONIC.EU</a:t>
            </a:r>
            <a:endParaRPr lang="pl-PL" sz="4800" b="1"/>
          </a:p>
        </p:txBody>
      </p:sp>
      <p:sp>
        <p:nvSpPr>
          <p:cNvPr id="5" name="Podtytuł 2"/>
          <p:cNvSpPr txBox="1">
            <a:spLocks/>
          </p:cNvSpPr>
          <p:nvPr/>
        </p:nvSpPr>
        <p:spPr>
          <a:xfrm>
            <a:off x="809999" y="2655442"/>
            <a:ext cx="9471961" cy="116010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000"/>
              </a:lnSpc>
            </a:pPr>
            <a:r>
              <a:rPr lang="pl-PL" sz="3200" b="1" smtClean="0"/>
              <a:t>YOUR HUMBLE HOST</a:t>
            </a:r>
          </a:p>
          <a:p>
            <a:pPr algn="r">
              <a:lnSpc>
                <a:spcPts val="3000"/>
              </a:lnSpc>
            </a:pPr>
            <a:r>
              <a:rPr lang="pl-PL" sz="4800" b="1" smtClean="0"/>
              <a:t>RYSIEK KNOP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716" y="2655442"/>
            <a:ext cx="952282" cy="95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0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KONIEC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Podtytuł 2"/>
          <p:cNvSpPr txBox="1">
            <a:spLocks/>
          </p:cNvSpPr>
          <p:nvPr/>
        </p:nvSpPr>
        <p:spPr>
          <a:xfrm>
            <a:off x="648393" y="2655442"/>
            <a:ext cx="9633567" cy="392823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000"/>
              </a:lnSpc>
            </a:pPr>
            <a:r>
              <a:rPr lang="pl-PL" sz="3200" b="1" smtClean="0"/>
              <a:t>YOUR HUMBLE HOST</a:t>
            </a:r>
          </a:p>
          <a:p>
            <a:pPr algn="r">
              <a:lnSpc>
                <a:spcPts val="3000"/>
              </a:lnSpc>
            </a:pPr>
            <a:r>
              <a:rPr lang="pl-PL" sz="4800" b="1" smtClean="0">
                <a:hlinkClick r:id="rId2"/>
              </a:rPr>
              <a:t>RYSIEK KNOP</a:t>
            </a:r>
            <a:endParaRPr lang="pl-PL" sz="4800" b="1"/>
          </a:p>
          <a:p>
            <a:pPr algn="r">
              <a:lnSpc>
                <a:spcPts val="1000"/>
              </a:lnSpc>
            </a:pPr>
            <a:endParaRPr lang="pl-PL" sz="1200" b="1" smtClean="0"/>
          </a:p>
          <a:p>
            <a:pPr algn="r">
              <a:lnSpc>
                <a:spcPts val="3000"/>
              </a:lnSpc>
            </a:pPr>
            <a:r>
              <a:rPr lang="pl-PL" sz="3200" b="1" smtClean="0">
                <a:hlinkClick r:id="rId3"/>
              </a:rPr>
              <a:t>SLAJDY I MATERIAŁY</a:t>
            </a:r>
            <a:r>
              <a:rPr lang="pl-PL" sz="3200" b="1" smtClean="0"/>
              <a:t> </a:t>
            </a:r>
            <a:r>
              <a:rPr lang="pl-PL" sz="3200" b="1"/>
              <a:t>DOSTĘPNE NA LICENCJI</a:t>
            </a:r>
          </a:p>
          <a:p>
            <a:pPr algn="r">
              <a:lnSpc>
                <a:spcPts val="3000"/>
              </a:lnSpc>
            </a:pPr>
            <a:r>
              <a:rPr lang="pl-PL" sz="3200" b="1">
                <a:hlinkClick r:id="rId4"/>
              </a:rPr>
              <a:t>CREATIVE COMMONS </a:t>
            </a:r>
            <a:r>
              <a:rPr lang="pl-PL" sz="3200" b="1" smtClean="0">
                <a:hlinkClick r:id="rId4"/>
              </a:rPr>
              <a:t>ATTRIBUTION</a:t>
            </a:r>
            <a:r>
              <a:rPr lang="pl-PL" sz="3200" b="1">
                <a:hlinkClick r:id="rId4"/>
              </a:rPr>
              <a:t> 4.0 </a:t>
            </a:r>
            <a:r>
              <a:rPr lang="pl-PL" sz="3200" b="1" smtClean="0">
                <a:hlinkClick r:id="rId4"/>
              </a:rPr>
              <a:t>INTERNATIONAL</a:t>
            </a:r>
            <a:endParaRPr lang="pl-PL" sz="3200" b="1"/>
          </a:p>
          <a:p>
            <a:pPr algn="r">
              <a:lnSpc>
                <a:spcPts val="1000"/>
              </a:lnSpc>
            </a:pPr>
            <a:endParaRPr lang="pl-PL" sz="1200" b="1" smtClean="0"/>
          </a:p>
          <a:p>
            <a:pPr algn="r">
              <a:lnSpc>
                <a:spcPts val="3000"/>
              </a:lnSpc>
            </a:pPr>
            <a:r>
              <a:rPr lang="pl-PL" sz="3200" b="1" smtClean="0"/>
              <a:t>UŻYTO ZADAŃ NA KOLOKWIUM Z AKO</a:t>
            </a:r>
          </a:p>
          <a:p>
            <a:pPr algn="r">
              <a:lnSpc>
                <a:spcPts val="3000"/>
              </a:lnSpc>
            </a:pPr>
            <a:r>
              <a:rPr lang="pl-PL" sz="3200" b="1" smtClean="0">
                <a:hlinkClick r:id="rId5"/>
              </a:rPr>
              <a:t>DR INŻ TOMASZA DZIUBICHA</a:t>
            </a:r>
            <a:endParaRPr lang="pl-PL" sz="3200" b="1" smtClean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716" y="2655442"/>
            <a:ext cx="952282" cy="952282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716" y="4031198"/>
            <a:ext cx="952282" cy="95228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580" y="5361507"/>
            <a:ext cx="955418" cy="95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TEORIA &amp; RANDOM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311517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pl-PL" smtClean="0"/>
              <a:t>BAJT REP – POWTARZANIE INSTRUKCJI</a:t>
            </a:r>
          </a:p>
          <a:p>
            <a:pPr>
              <a:buFontTx/>
              <a:buChar char="-"/>
            </a:pPr>
            <a:r>
              <a:rPr lang="pl-PL" smtClean="0"/>
              <a:t>JAK ODRÓŻNIANE SĄ OPERANDY 16/32-BITOWE?</a:t>
            </a:r>
          </a:p>
          <a:p>
            <a:pPr>
              <a:buFontTx/>
              <a:buChar char="-"/>
            </a:pPr>
            <a:r>
              <a:rPr lang="pl-PL" smtClean="0"/>
              <a:t>SCHARAKTERYZOWAĆ GRUPĘ INSTRUKCJI X</a:t>
            </a:r>
          </a:p>
          <a:p>
            <a:pPr>
              <a:buFontTx/>
              <a:buChar char="-"/>
            </a:pPr>
            <a:r>
              <a:rPr lang="pl-PL" smtClean="0"/>
              <a:t>JAK UŻYWANE SĄ FLAGI W PEWNYCH INSTRUKCJACH</a:t>
            </a:r>
          </a:p>
          <a:p>
            <a:pPr>
              <a:buFontTx/>
              <a:buChar char="-"/>
            </a:pPr>
            <a:r>
              <a:rPr lang="pl-PL" smtClean="0"/>
              <a:t>FLOATY – MANIPULACJA, WYZNACZANIE WARTOŚCI</a:t>
            </a:r>
          </a:p>
          <a:p>
            <a:pPr>
              <a:buFontTx/>
              <a:buChar char="-"/>
            </a:pPr>
            <a:r>
              <a:rPr lang="pl-PL" smtClean="0"/>
              <a:t>WARTOŚCI SPECJALNE W KOPROCESORZE</a:t>
            </a:r>
          </a:p>
          <a:p>
            <a:pPr>
              <a:buFontTx/>
              <a:buChar char="-"/>
            </a:pPr>
            <a:r>
              <a:rPr lang="pl-PL" smtClean="0"/>
              <a:t>PODSTAWY KODOWANIA INSTRUKCJI – 3 KOŁO</a:t>
            </a:r>
          </a:p>
        </p:txBody>
      </p:sp>
    </p:spTree>
    <p:extLst>
      <p:ext uri="{BB962C8B-B14F-4D97-AF65-F5344CB8AC3E}">
        <p14:creationId xmlns:p14="http://schemas.microsoft.com/office/powerpoint/2010/main" val="1654097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TEORIA &amp; RANDOM &amp; KNUCKLES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8711" y="2222287"/>
            <a:ext cx="11010299" cy="4311517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pl-PL" smtClean="0"/>
              <a:t>ZAMIENIĆ SKŁADNIĘ AT&amp;T NA INTELOWSKĄ</a:t>
            </a:r>
          </a:p>
          <a:p>
            <a:pPr>
              <a:buFontTx/>
              <a:buChar char="-"/>
            </a:pPr>
            <a:r>
              <a:rPr lang="pl-PL" smtClean="0"/>
              <a:t>ZA CO ODPOWIADA UKŁAD DMA I JAK DZIAŁA?</a:t>
            </a:r>
          </a:p>
          <a:p>
            <a:pPr>
              <a:buFontTx/>
              <a:buChar char="-"/>
            </a:pPr>
            <a:r>
              <a:rPr lang="pl-PL" smtClean="0"/>
              <a:t>DO CZEGO SŁUŻY BAJT SIB?</a:t>
            </a:r>
          </a:p>
          <a:p>
            <a:pPr>
              <a:buFontTx/>
              <a:buChar char="-"/>
            </a:pPr>
            <a:r>
              <a:rPr lang="pl-PL" smtClean="0"/>
              <a:t>PORÓWNAĆ PROCESORY RISC I CISC</a:t>
            </a:r>
          </a:p>
          <a:p>
            <a:pPr>
              <a:buFontTx/>
              <a:buChar char="-"/>
            </a:pPr>
            <a:r>
              <a:rPr lang="pl-PL" smtClean="0"/>
              <a:t>DEFINICJA CZASU DOSTĘPU DO PAMIĘCI</a:t>
            </a:r>
          </a:p>
          <a:p>
            <a:pPr>
              <a:buFontTx/>
              <a:buChar char="-"/>
            </a:pPr>
            <a:r>
              <a:rPr lang="pl-PL" smtClean="0"/>
              <a:t>OMÓWIĆ GRUPY ROZKAZÓW MMX, SSE, AVX</a:t>
            </a:r>
          </a:p>
          <a:p>
            <a:pPr>
              <a:buFontTx/>
              <a:buChar char="-"/>
            </a:pPr>
            <a:r>
              <a:rPr lang="pl-PL" smtClean="0"/>
              <a:t>PRZYSPIESZENIE PROGRAMÓW PO DODANIU KOLEJNEGO CPU</a:t>
            </a:r>
          </a:p>
        </p:txBody>
      </p:sp>
    </p:spTree>
    <p:extLst>
      <p:ext uri="{BB962C8B-B14F-4D97-AF65-F5344CB8AC3E}">
        <p14:creationId xmlns:p14="http://schemas.microsoft.com/office/powerpoint/2010/main" val="1587219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MIKROKOD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MOV EAX, [EDX + 2*ESI + 0F420h]</a:t>
            </a:r>
          </a:p>
        </p:txBody>
      </p:sp>
    </p:spTree>
    <p:extLst>
      <p:ext uri="{BB962C8B-B14F-4D97-AF65-F5344CB8AC3E}">
        <p14:creationId xmlns:p14="http://schemas.microsoft.com/office/powerpoint/2010/main" val="3038864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MIKROKOD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MOV </a:t>
            </a:r>
            <a:r>
              <a:rPr lang="pl-PL" altLang="ja-JP" sz="4800" b="1" smtClean="0">
                <a:solidFill>
                  <a:schemeClr val="tx2"/>
                </a:solidFill>
              </a:rPr>
              <a:t>EAX</a:t>
            </a:r>
            <a:r>
              <a:rPr lang="pl-PL" altLang="ja-JP" sz="4800" b="1" smtClean="0"/>
              <a:t>, [</a:t>
            </a:r>
            <a:r>
              <a:rPr lang="pl-PL" altLang="ja-JP" sz="4800" b="1" smtClean="0">
                <a:solidFill>
                  <a:schemeClr val="accent2"/>
                </a:solidFill>
              </a:rPr>
              <a:t>EDX</a:t>
            </a:r>
            <a:r>
              <a:rPr lang="pl-PL" altLang="ja-JP" sz="4800" b="1" smtClean="0"/>
              <a:t> + </a:t>
            </a:r>
            <a:r>
              <a:rPr lang="pl-PL" altLang="ja-JP" sz="4800" b="1" smtClean="0">
                <a:solidFill>
                  <a:schemeClr val="accent3"/>
                </a:solidFill>
              </a:rPr>
              <a:t>2*</a:t>
            </a:r>
            <a:r>
              <a:rPr lang="pl-PL" altLang="ja-JP" sz="4800" b="1" smtClean="0">
                <a:solidFill>
                  <a:schemeClr val="accent5"/>
                </a:solidFill>
              </a:rPr>
              <a:t>ESI</a:t>
            </a:r>
            <a:r>
              <a:rPr lang="pl-PL" altLang="ja-JP" sz="4800" b="1" smtClean="0"/>
              <a:t> + </a:t>
            </a:r>
            <a:r>
              <a:rPr lang="pl-PL" altLang="ja-JP" sz="4800" b="1" smtClean="0">
                <a:solidFill>
                  <a:schemeClr val="accent4"/>
                </a:solidFill>
              </a:rPr>
              <a:t>0F420h</a:t>
            </a:r>
            <a:r>
              <a:rPr lang="pl-PL" altLang="ja-JP" sz="4800" b="1" smtClean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044237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MIKROKOD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mtClean="0"/>
              <a:t>INSTRUKCJE WYKONYWANE NA PROCESORZE NIE SĄ TRYWIALNE – NAJCZĘŚCIEJ SĄ ROZKŁADANE NA KILKA MNIEJSZYCH, DUŻO PROSTSZYCH W IMPLEMENTACJI SPRZĘTOWEJ. MIKROKOD STERUJE TYM TŁUMACZENIEM.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12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MIKROKOD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mtClean="0"/>
              <a:t>STEROWANIE MOŻNA ZROBIĆ NA DWA SPOSOBY:</a:t>
            </a:r>
          </a:p>
          <a:p>
            <a:pPr>
              <a:buFontTx/>
              <a:buChar char="-"/>
            </a:pPr>
            <a:r>
              <a:rPr lang="pl-PL" smtClean="0"/>
              <a:t>MIKROPROGRAMOWE: MOŻLIWY DO ZAKTUALIZOWANIA PROGRAM TŁUMACZĄCY – DZISIEJSZE CPU INTELA</a:t>
            </a:r>
          </a:p>
          <a:p>
            <a:pPr>
              <a:buFontTx/>
              <a:buChar char="-"/>
            </a:pPr>
            <a:r>
              <a:rPr lang="pl-PL" smtClean="0"/>
              <a:t>MIKROUKŁADOWE: PODŁĄCZONY NA STAŁE UKŁAD STERUJĄCY</a:t>
            </a:r>
          </a:p>
        </p:txBody>
      </p:sp>
    </p:spTree>
    <p:extLst>
      <p:ext uri="{BB962C8B-B14F-4D97-AF65-F5344CB8AC3E}">
        <p14:creationId xmlns:p14="http://schemas.microsoft.com/office/powerpoint/2010/main" val="39997158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ytat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Iosevka">
      <a:majorFont>
        <a:latin typeface="Iosevka"/>
        <a:ea typeface=""/>
        <a:cs typeface=""/>
      </a:majorFont>
      <a:minorFont>
        <a:latin typeface="Iosevka"/>
        <a:ea typeface=""/>
        <a:cs typeface="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TM03457503[[fn=Cytat]]</Template>
  <TotalTime>910</TotalTime>
  <Words>718</Words>
  <Application>Microsoft Office PowerPoint</Application>
  <PresentationFormat>Panoramiczny</PresentationFormat>
  <Paragraphs>169</Paragraphs>
  <Slides>36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39" baseType="lpstr">
      <vt:lpstr>Wingdings 2</vt:lpstr>
      <vt:lpstr>Iosevka</vt:lpstr>
      <vt:lpstr>Cytat</vt:lpstr>
      <vt:lpstr>AKOmpaniament</vt:lpstr>
      <vt:lpstr>TEORIA</vt:lpstr>
      <vt:lpstr>TEORIA &amp; RANDOM</vt:lpstr>
      <vt:lpstr>TEORIA &amp; RANDOM</vt:lpstr>
      <vt:lpstr>TEORIA &amp; RANDOM &amp; KNUCKLES</vt:lpstr>
      <vt:lpstr>MIKROKOD</vt:lpstr>
      <vt:lpstr>MIKROKOD</vt:lpstr>
      <vt:lpstr>MIKROKOD</vt:lpstr>
      <vt:lpstr>MIKROKOD</vt:lpstr>
      <vt:lpstr>MOV EAX, [EDX + 2*ESI + 0F420h]</vt:lpstr>
      <vt:lpstr>MOV EAX, [EDX + 2*ESI + 0F420h]</vt:lpstr>
      <vt:lpstr>PIPELINE</vt:lpstr>
      <vt:lpstr>PIPELINE</vt:lpstr>
      <vt:lpstr>PIPELINE</vt:lpstr>
      <vt:lpstr>PIPELINE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RISC VS CISC</vt:lpstr>
      <vt:lpstr>RISC VS CISC – ARMv4</vt:lpstr>
      <vt:lpstr>Prezentacja programu PowerPoint</vt:lpstr>
      <vt:lpstr>PIPELINE</vt:lpstr>
      <vt:lpstr>PIPELINE</vt:lpstr>
      <vt:lpstr>BRANCH PREDICTION</vt:lpstr>
      <vt:lpstr>BRANCH PREDICTION</vt:lpstr>
      <vt:lpstr>BRANCH PREDICTION</vt:lpstr>
      <vt:lpstr>STATIC BRANCH PREDICTION</vt:lpstr>
      <vt:lpstr>DYNAMIC BRANCH PREDICTION</vt:lpstr>
      <vt:lpstr>&lt;/TEORIA&gt; &lt;PRAKTYKA&gt;</vt:lpstr>
      <vt:lpstr>&lt;/TEORIA&gt; &lt;PRAKTYKA&gt;</vt:lpstr>
      <vt:lpstr>Prezentacja programu PowerPoint</vt:lpstr>
      <vt:lpstr>&lt;/PRAKTYKA&gt;</vt:lpstr>
      <vt:lpstr>KONIEC</vt:lpstr>
      <vt:lpstr>KONIEC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AKOmpaniament</dc:title>
  <dc:creator>Dragoon</dc:creator>
  <cp:lastModifiedBy>Dragoon</cp:lastModifiedBy>
  <cp:revision>96</cp:revision>
  <dcterms:created xsi:type="dcterms:W3CDTF">2017-11-19T12:57:25Z</dcterms:created>
  <dcterms:modified xsi:type="dcterms:W3CDTF">2018-01-23T12:03:34Z</dcterms:modified>
</cp:coreProperties>
</file>