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5" r:id="rId9"/>
    <p:sldId id="263" r:id="rId10"/>
    <p:sldId id="264" r:id="rId11"/>
    <p:sldId id="268" r:id="rId12"/>
    <p:sldId id="266" r:id="rId13"/>
    <p:sldId id="267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1" r:id="rId35"/>
    <p:sldId id="298" r:id="rId36"/>
    <p:sldId id="292" r:id="rId37"/>
    <p:sldId id="293" r:id="rId38"/>
    <p:sldId id="294" r:id="rId39"/>
    <p:sldId id="295" r:id="rId40"/>
    <p:sldId id="296" r:id="rId41"/>
    <p:sldId id="299" r:id="rId42"/>
    <p:sldId id="300" r:id="rId43"/>
    <p:sldId id="301" r:id="rId44"/>
    <p:sldId id="302" r:id="rId45"/>
    <p:sldId id="303" r:id="rId46"/>
    <p:sldId id="304" r:id="rId47"/>
    <p:sldId id="308" r:id="rId48"/>
    <p:sldId id="306" r:id="rId49"/>
    <p:sldId id="307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5" r:id="rId65"/>
    <p:sldId id="323" r:id="rId66"/>
    <p:sldId id="324" r:id="rId67"/>
    <p:sldId id="326" r:id="rId68"/>
    <p:sldId id="328" r:id="rId69"/>
    <p:sldId id="327" r:id="rId70"/>
    <p:sldId id="329" r:id="rId71"/>
    <p:sldId id="330" r:id="rId72"/>
    <p:sldId id="331" r:id="rId73"/>
    <p:sldId id="332" r:id="rId74"/>
    <p:sldId id="333" r:id="rId75"/>
    <p:sldId id="334" r:id="rId76"/>
    <p:sldId id="335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349" r:id="rId90"/>
    <p:sldId id="350" r:id="rId91"/>
    <p:sldId id="351" r:id="rId92"/>
    <p:sldId id="352" r:id="rId93"/>
    <p:sldId id="353" r:id="rId94"/>
    <p:sldId id="355" r:id="rId95"/>
    <p:sldId id="356" r:id="rId96"/>
    <p:sldId id="354" r:id="rId97"/>
    <p:sldId id="357" r:id="rId98"/>
    <p:sldId id="358" r:id="rId99"/>
    <p:sldId id="360" r:id="rId100"/>
    <p:sldId id="359" r:id="rId101"/>
    <p:sldId id="361" r:id="rId102"/>
    <p:sldId id="362" r:id="rId103"/>
    <p:sldId id="363" r:id="rId104"/>
    <p:sldId id="364" r:id="rId105"/>
    <p:sldId id="376" r:id="rId106"/>
    <p:sldId id="365" r:id="rId107"/>
    <p:sldId id="366" r:id="rId108"/>
    <p:sldId id="367" r:id="rId109"/>
    <p:sldId id="368" r:id="rId110"/>
    <p:sldId id="369" r:id="rId111"/>
    <p:sldId id="377" r:id="rId112"/>
    <p:sldId id="370" r:id="rId113"/>
    <p:sldId id="371" r:id="rId114"/>
    <p:sldId id="372" r:id="rId115"/>
    <p:sldId id="373" r:id="rId116"/>
    <p:sldId id="374" r:id="rId117"/>
    <p:sldId id="375" r:id="rId118"/>
    <p:sldId id="378" r:id="rId119"/>
    <p:sldId id="379" r:id="rId120"/>
    <p:sldId id="380" r:id="rId121"/>
    <p:sldId id="385" r:id="rId122"/>
    <p:sldId id="382" r:id="rId123"/>
    <p:sldId id="381" r:id="rId124"/>
    <p:sldId id="384" r:id="rId125"/>
  </p:sldIdLst>
  <p:sldSz cx="12192000" cy="6858000"/>
  <p:notesSz cx="6858000" cy="9144000"/>
  <p:embeddedFontLst>
    <p:embeddedFont>
      <p:font typeface="Wingdings 2" panose="05020102010507070707" pitchFamily="18" charset="2"/>
      <p:regular r:id="rId126"/>
    </p:embeddedFont>
    <p:embeddedFont>
      <p:font typeface="Iosevka" panose="02000509000000000000" pitchFamily="49" charset="0"/>
      <p:regular r:id="rId127"/>
      <p:bold r:id="rId128"/>
      <p:italic r:id="rId129"/>
      <p:boldItalic r:id="rId13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6CFAEB70-B910-4A74-A1E1-0A9064CA04F2}">
          <p14:sldIdLst>
            <p14:sldId id="256"/>
            <p14:sldId id="257"/>
            <p14:sldId id="259"/>
            <p14:sldId id="258"/>
            <p14:sldId id="260"/>
            <p14:sldId id="261"/>
            <p14:sldId id="262"/>
            <p14:sldId id="265"/>
            <p14:sldId id="263"/>
            <p14:sldId id="264"/>
            <p14:sldId id="268"/>
            <p14:sldId id="266"/>
            <p14:sldId id="267"/>
            <p14:sldId id="269"/>
            <p14:sldId id="273"/>
            <p14:sldId id="270"/>
            <p14:sldId id="271"/>
            <p14:sldId id="272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4"/>
            <p14:sldId id="285"/>
            <p14:sldId id="286"/>
            <p14:sldId id="287"/>
            <p14:sldId id="288"/>
            <p14:sldId id="289"/>
            <p14:sldId id="291"/>
            <p14:sldId id="298"/>
            <p14:sldId id="292"/>
            <p14:sldId id="293"/>
            <p14:sldId id="294"/>
            <p14:sldId id="295"/>
            <p14:sldId id="296"/>
            <p14:sldId id="299"/>
            <p14:sldId id="300"/>
            <p14:sldId id="301"/>
            <p14:sldId id="302"/>
            <p14:sldId id="303"/>
            <p14:sldId id="304"/>
            <p14:sldId id="308"/>
            <p14:sldId id="306"/>
            <p14:sldId id="307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5"/>
            <p14:sldId id="323"/>
            <p14:sldId id="324"/>
            <p14:sldId id="326"/>
            <p14:sldId id="328"/>
            <p14:sldId id="327"/>
            <p14:sldId id="329"/>
            <p14:sldId id="330"/>
            <p14:sldId id="331"/>
            <p14:sldId id="332"/>
            <p14:sldId id="333"/>
            <p14:sldId id="334"/>
            <p14:sldId id="335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355"/>
            <p14:sldId id="356"/>
            <p14:sldId id="354"/>
            <p14:sldId id="357"/>
            <p14:sldId id="358"/>
            <p14:sldId id="360"/>
            <p14:sldId id="359"/>
            <p14:sldId id="361"/>
            <p14:sldId id="362"/>
            <p14:sldId id="363"/>
            <p14:sldId id="364"/>
            <p14:sldId id="376"/>
            <p14:sldId id="365"/>
            <p14:sldId id="366"/>
            <p14:sldId id="367"/>
            <p14:sldId id="368"/>
            <p14:sldId id="369"/>
            <p14:sldId id="377"/>
            <p14:sldId id="370"/>
            <p14:sldId id="371"/>
            <p14:sldId id="372"/>
            <p14:sldId id="373"/>
            <p14:sldId id="374"/>
            <p14:sldId id="375"/>
            <p14:sldId id="378"/>
            <p14:sldId id="379"/>
            <p14:sldId id="380"/>
            <p14:sldId id="385"/>
            <p14:sldId id="382"/>
            <p14:sldId id="381"/>
            <p14:sldId id="3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font" Target="fonts/font3.fntdata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font" Target="fonts/font4.fntdata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font" Target="fonts/font5.fntdata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font" Target="fonts/font1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viewProps" Target="view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font" Target="fonts/font2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>
            <a:lvl1pPr>
              <a:defRPr sz="48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000"/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9B3A1323-8D79-1946-B0D7-40001CF92E9D}" type="datetimeFigureOut">
              <a:rPr lang="en-US" smtClean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11/23/2017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ako.dragonic.eu/" TargetMode="External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ako.dragonic.eu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dragonic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hyperlink" Target="https://pg.edu.pl/f829eaa5d9_tomasz.dziubich" TargetMode="External"/><Relationship Id="rId4" Type="http://schemas.openxmlformats.org/officeDocument/2006/relationships/hyperlink" Target="https://creativecommons.org/licenses/by/4.0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810000" y="1978428"/>
            <a:ext cx="10777941" cy="2283828"/>
          </a:xfrm>
        </p:spPr>
        <p:txBody>
          <a:bodyPr/>
          <a:lstStyle/>
          <a:p>
            <a:r>
              <a:rPr lang="pl-PL" sz="12800" smtClean="0"/>
              <a:t>AKOmpaniament</a:t>
            </a:r>
            <a:endParaRPr lang="en-US" sz="1280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810000" y="5212080"/>
            <a:ext cx="10571998" cy="126353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SLAJDY: HTTP://AKO.DRAGONIC.EU</a:t>
            </a:r>
            <a:endParaRPr lang="pl-PL" sz="4800" b="1"/>
          </a:p>
        </p:txBody>
      </p:sp>
      <p:sp>
        <p:nvSpPr>
          <p:cNvPr id="6" name="Podtytuł 2"/>
          <p:cNvSpPr txBox="1">
            <a:spLocks/>
          </p:cNvSpPr>
          <p:nvPr/>
        </p:nvSpPr>
        <p:spPr>
          <a:xfrm>
            <a:off x="810000" y="3945504"/>
            <a:ext cx="10777941" cy="85278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l-PL" sz="4800" b="1" smtClean="0"/>
              <a:t>[PATCH 1] 2017-11-20</a:t>
            </a:r>
            <a:endParaRPr lang="en-US" sz="4800" b="1"/>
          </a:p>
        </p:txBody>
      </p:sp>
    </p:spTree>
    <p:extLst>
      <p:ext uri="{BB962C8B-B14F-4D97-AF65-F5344CB8AC3E}">
        <p14:creationId xmlns:p14="http://schemas.microsoft.com/office/powerpoint/2010/main" val="2119612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SIB </a:t>
            </a:r>
            <a:r>
              <a:rPr lang="en-US" smtClean="0"/>
              <a:t>•</a:t>
            </a:r>
            <a:r>
              <a:rPr lang="pl-PL" smtClean="0"/>
              <a:t> SCALE, INDEX, BASE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altLang="ja-JP" sz="4800" smtClean="0"/>
              <a:t>ZASADY DLA: </a:t>
            </a:r>
            <a:r>
              <a:rPr lang="pl-PL" altLang="ja-JP" sz="4800" b="1" smtClean="0"/>
              <a:t>[</a:t>
            </a:r>
            <a:r>
              <a:rPr lang="pl-PL" altLang="ja-JP" sz="48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EDX</a:t>
            </a:r>
            <a:r>
              <a:rPr lang="pl-PL" altLang="ja-JP" sz="4800" b="1" smtClean="0"/>
              <a:t> + </a:t>
            </a:r>
            <a:r>
              <a:rPr lang="pl-PL" altLang="ja-JP" sz="4800" b="1" smtClean="0">
                <a:solidFill>
                  <a:schemeClr val="accent2"/>
                </a:solidFill>
              </a:rPr>
              <a:t>2*</a:t>
            </a:r>
            <a:r>
              <a:rPr lang="pl-PL" altLang="ja-JP" sz="4800" b="1" smtClean="0">
                <a:solidFill>
                  <a:schemeClr val="accent5"/>
                </a:solidFill>
              </a:rPr>
              <a:t>ESI</a:t>
            </a:r>
            <a:r>
              <a:rPr lang="pl-PL" altLang="ja-JP" sz="4800" b="1" smtClean="0"/>
              <a:t> + </a:t>
            </a:r>
            <a:r>
              <a:rPr lang="pl-PL" altLang="ja-JP" sz="4800" b="1" smtClean="0">
                <a:solidFill>
                  <a:schemeClr val="accent4"/>
                </a:solidFill>
              </a:rPr>
              <a:t>0F420h</a:t>
            </a:r>
            <a:r>
              <a:rPr lang="pl-PL" altLang="ja-JP" sz="4800" b="1" smtClean="0"/>
              <a:t>]</a:t>
            </a:r>
          </a:p>
          <a:p>
            <a:pPr marL="0" indent="0" algn="ctr">
              <a:buNone/>
            </a:pPr>
            <a:r>
              <a:rPr lang="pl-PL" sz="4800" b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JEDEN REJESTR </a:t>
            </a:r>
            <a:r>
              <a:rPr lang="pl-PL" sz="4800" b="1" smtClean="0"/>
              <a:t>BEZ MNOŻENIA</a:t>
            </a:r>
          </a:p>
          <a:p>
            <a:pPr marL="0" indent="0" algn="ctr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INDEX</a:t>
            </a:r>
            <a:r>
              <a:rPr lang="pl-PL" sz="4800" b="1" smtClean="0"/>
              <a:t>: DRUGI REJESTR * 1/2/4/8 </a:t>
            </a:r>
            <a:r>
              <a:rPr lang="pl-PL" sz="4800" b="1" smtClean="0">
                <a:solidFill>
                  <a:schemeClr val="accent2"/>
                </a:solidFill>
              </a:rPr>
              <a:t>(SCALE)</a:t>
            </a:r>
          </a:p>
          <a:p>
            <a:pPr marL="0" indent="0" algn="ctr"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BASE</a:t>
            </a:r>
            <a:r>
              <a:rPr lang="pl-PL" sz="4800" b="1" smtClean="0"/>
              <a:t>, TJ WYBRANA STAŁA</a:t>
            </a:r>
          </a:p>
          <a:p>
            <a:pPr marL="0" indent="0" algn="ctr">
              <a:buNone/>
            </a:pPr>
            <a:r>
              <a:rPr lang="pl-PL" sz="4800" b="1"/>
              <a:t>NIE WOLNO UŻYWAĆ ESP</a:t>
            </a:r>
            <a:endParaRPr lang="pl-PL" sz="4800" b="1" smtClean="0"/>
          </a:p>
          <a:p>
            <a:pPr marL="0" indent="0" algn="ctr">
              <a:buNone/>
            </a:pPr>
            <a:r>
              <a:rPr lang="pl-PL" sz="4800" b="1"/>
              <a:t>TYLKO </a:t>
            </a:r>
            <a:r>
              <a:rPr lang="pl-PL" sz="4800" b="1" smtClean="0"/>
              <a:t>DODAWANIE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290065114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JAKA INSTRUKCJA DLA WARUNKU?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WHILE (ECX &lt;= 32), ECX = RANGE(0..31)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</a:t>
            </a:r>
            <a:endParaRPr lang="pl-PL" sz="4800" b="1"/>
          </a:p>
          <a:p>
            <a:pPr marL="0" indent="0">
              <a:buFont typeface="Wingdings 2" charset="2"/>
              <a:buNone/>
            </a:pPr>
            <a:endParaRPr lang="pl-PL" sz="4800" b="1" smtClean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381702" y="3865418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119504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JAKA INSTRUKCJA DLA WARUNKU?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WHILE (ECX &lt;= 32), ECX = RANGE(0..31)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32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accent5"/>
                </a:solidFill>
              </a:rPr>
              <a:t>JBE</a:t>
            </a:r>
            <a:r>
              <a:rPr lang="pl-PL" sz="4800" b="1" smtClean="0"/>
              <a:t> </a:t>
            </a:r>
            <a:r>
              <a:rPr lang="pl-PL" sz="4800" b="1" smtClean="0"/>
              <a:t>DO_WHILE</a:t>
            </a:r>
            <a:endParaRPr lang="pl-PL" sz="4800" b="1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381702" y="3865418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75257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JAKA INSTRUKCJA DLA WARUNKU?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WHILE (AL &gt; 0), AL = BAJT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</a:t>
            </a:r>
            <a:endParaRPr lang="pl-PL" sz="4800" b="1"/>
          </a:p>
          <a:p>
            <a:pPr marL="0" indent="0">
              <a:buFont typeface="Wingdings 2" charset="2"/>
              <a:buNone/>
            </a:pPr>
            <a:endParaRPr lang="pl-PL" sz="4800" b="1" smtClean="0"/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381702" y="3865418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3743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JAKA INSTRUKCJA DLA WARUNKU?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WHILE (AL &gt; 0), AL = BAJT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accent5"/>
                </a:solidFill>
              </a:rPr>
              <a:t>JG</a:t>
            </a:r>
            <a:r>
              <a:rPr lang="pl-PL" sz="4800" b="1" smtClean="0"/>
              <a:t> DO_WHILE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381702" y="3865418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6024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DO WHILE (AL &gt; 0 </a:t>
            </a:r>
            <a:r>
              <a:rPr lang="pl-PL" smtClean="0">
                <a:solidFill>
                  <a:schemeClr val="accent5"/>
                </a:solidFill>
              </a:rPr>
              <a:t>&amp;&amp;</a:t>
            </a:r>
            <a:r>
              <a:rPr lang="pl-PL" smtClean="0"/>
              <a:t> ECX &lt; 64)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DO STUFF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 ; AL: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JNG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64 ; ECX: 0..64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JB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057505" y="2739062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b="1"/>
              <a:t>CMP DZIAŁA RAZ – KILKA JMP POD RZĄD?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246167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DO WHILE (AL &gt; 0 </a:t>
            </a:r>
            <a:r>
              <a:rPr lang="pl-PL" smtClean="0">
                <a:solidFill>
                  <a:schemeClr val="accent5"/>
                </a:solidFill>
              </a:rPr>
              <a:t>&amp;&amp;</a:t>
            </a:r>
            <a:r>
              <a:rPr lang="pl-PL" smtClean="0"/>
              <a:t> ECX &lt; 64)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DO STUFF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 ; AL: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JNG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64 ; ECX: 0..64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JB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057505" y="2739062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b="1"/>
              <a:t>CMP DZIAŁA RAZ – KILKA JMP POD RZĄD?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  <p:sp>
        <p:nvSpPr>
          <p:cNvPr id="3" name="Prostokąt 2"/>
          <p:cNvSpPr/>
          <p:nvPr/>
        </p:nvSpPr>
        <p:spPr>
          <a:xfrm>
            <a:off x="931025" y="3275215"/>
            <a:ext cx="4912822" cy="1022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stokąt 6"/>
          <p:cNvSpPr/>
          <p:nvPr/>
        </p:nvSpPr>
        <p:spPr>
          <a:xfrm>
            <a:off x="931025" y="4297681"/>
            <a:ext cx="4912822" cy="1022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stokąt 7"/>
          <p:cNvSpPr/>
          <p:nvPr/>
        </p:nvSpPr>
        <p:spPr>
          <a:xfrm>
            <a:off x="3951316" y="694130"/>
            <a:ext cx="2873433" cy="619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stokąt 8"/>
          <p:cNvSpPr/>
          <p:nvPr/>
        </p:nvSpPr>
        <p:spPr>
          <a:xfrm>
            <a:off x="6824750" y="694129"/>
            <a:ext cx="2601884" cy="619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Łącznik prosty ze strzałką 9"/>
          <p:cNvCxnSpPr>
            <a:stCxn id="3" idx="3"/>
          </p:cNvCxnSpPr>
          <p:nvPr/>
        </p:nvCxnSpPr>
        <p:spPr>
          <a:xfrm flipV="1">
            <a:off x="5843847" y="1417638"/>
            <a:ext cx="515389" cy="236881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>
            <a:stCxn id="7" idx="3"/>
          </p:cNvCxnSpPr>
          <p:nvPr/>
        </p:nvCxnSpPr>
        <p:spPr>
          <a:xfrm flipV="1">
            <a:off x="5843847" y="1417638"/>
            <a:ext cx="2281845" cy="339127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15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DO WHILE (AL &gt; 0 </a:t>
            </a:r>
            <a:r>
              <a:rPr lang="pl-PL" smtClean="0">
                <a:solidFill>
                  <a:schemeClr val="accent5"/>
                </a:solidFill>
              </a:rPr>
              <a:t>||</a:t>
            </a:r>
            <a:r>
              <a:rPr lang="pl-PL" smtClean="0"/>
              <a:t> ECX &lt; 64)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DO STUFF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 ; AL: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JG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64 ; ECX: 0..64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JB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057505" y="2739062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b="1"/>
              <a:t>CMP DZIAŁA RAZ – KILKA JMP POD RZĄD?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  <p:sp>
        <p:nvSpPr>
          <p:cNvPr id="5" name="Prostokąt 4"/>
          <p:cNvSpPr/>
          <p:nvPr/>
        </p:nvSpPr>
        <p:spPr>
          <a:xfrm>
            <a:off x="931025" y="3275215"/>
            <a:ext cx="4912822" cy="1022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rostokąt 6"/>
          <p:cNvSpPr/>
          <p:nvPr/>
        </p:nvSpPr>
        <p:spPr>
          <a:xfrm>
            <a:off x="931025" y="4297681"/>
            <a:ext cx="4912822" cy="10224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rostokąt 7"/>
          <p:cNvSpPr/>
          <p:nvPr/>
        </p:nvSpPr>
        <p:spPr>
          <a:xfrm>
            <a:off x="3951316" y="694130"/>
            <a:ext cx="2873433" cy="619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rostokąt 8"/>
          <p:cNvSpPr/>
          <p:nvPr/>
        </p:nvSpPr>
        <p:spPr>
          <a:xfrm>
            <a:off x="6824750" y="694129"/>
            <a:ext cx="2601884" cy="619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Łącznik prosty ze strzałką 9"/>
          <p:cNvCxnSpPr/>
          <p:nvPr/>
        </p:nvCxnSpPr>
        <p:spPr>
          <a:xfrm flipV="1">
            <a:off x="5843847" y="1417638"/>
            <a:ext cx="515389" cy="236881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Łącznik prosty ze strzałką 10"/>
          <p:cNvCxnSpPr/>
          <p:nvPr/>
        </p:nvCxnSpPr>
        <p:spPr>
          <a:xfrm flipV="1">
            <a:off x="5843847" y="1417638"/>
            <a:ext cx="2281845" cy="339127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18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DO WHILE (AL &gt; 0 </a:t>
            </a:r>
            <a:r>
              <a:rPr lang="pl-PL" smtClean="0">
                <a:solidFill>
                  <a:schemeClr val="accent5"/>
                </a:solidFill>
              </a:rPr>
              <a:t>||</a:t>
            </a:r>
            <a:r>
              <a:rPr lang="pl-PL" smtClean="0"/>
              <a:t> ECX &lt; 64)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DO STUFF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 ; AL: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JG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64 ; ECX: 0..64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JB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&lt;- PO CO TO?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057505" y="2739062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b="1"/>
              <a:t>CMP DZIAŁA RAZ – KILKA JMP POD RZĄD?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 [N] [C/O/S/Z]</a:t>
            </a:r>
            <a:endParaRPr lang="pl-PL" sz="4000" b="1" smtClean="0"/>
          </a:p>
        </p:txBody>
      </p:sp>
    </p:spTree>
    <p:extLst>
      <p:ext uri="{BB962C8B-B14F-4D97-AF65-F5344CB8AC3E}">
        <p14:creationId xmlns:p14="http://schemas.microsoft.com/office/powerpoint/2010/main" val="6080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DO WHILE (AL &gt; 0 </a:t>
            </a:r>
            <a:r>
              <a:rPr lang="pl-PL" smtClean="0">
                <a:solidFill>
                  <a:schemeClr val="accent5"/>
                </a:solidFill>
              </a:rPr>
              <a:t>||</a:t>
            </a:r>
            <a:r>
              <a:rPr lang="pl-PL" smtClean="0"/>
              <a:t> ECX &lt; 64)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8" y="2222287"/>
            <a:ext cx="11529753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DO STUFF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AL, 0 ; AL: -</a:t>
            </a:r>
            <a:r>
              <a:rPr lang="pl-PL" sz="4800" b="1" smtClean="0"/>
              <a:t>128..127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JG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ECX, 64 ; ECX: 0..64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JB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DO_WHILE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&lt;- PO CO TO?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7057505" y="2739062"/>
            <a:ext cx="4987636" cy="320315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l-PL" sz="4000" b="1" smtClean="0">
                <a:solidFill>
                  <a:schemeClr val="accent4"/>
                </a:solidFill>
              </a:rPr>
              <a:t>BREAK</a:t>
            </a:r>
            <a:r>
              <a:rPr lang="pl-PL" sz="4000" b="1" smtClean="0"/>
              <a:t>;</a:t>
            </a:r>
          </a:p>
          <a:p>
            <a:pPr marL="0" indent="0" algn="ctr">
              <a:buNone/>
            </a:pPr>
            <a:r>
              <a:rPr lang="pl-PL" sz="4000" b="1" smtClean="0"/>
              <a:t>\/</a:t>
            </a:r>
          </a:p>
          <a:p>
            <a:pPr marL="0" indent="0" algn="ctr">
              <a:buNone/>
            </a:pPr>
            <a:r>
              <a:rPr lang="pl-PL" sz="4000" b="1" smtClean="0">
                <a:solidFill>
                  <a:schemeClr val="accent5"/>
                </a:solidFill>
              </a:rPr>
              <a:t>JMP</a:t>
            </a:r>
            <a:r>
              <a:rPr lang="pl-PL" sz="4000" b="1" smtClean="0"/>
              <a:t> </a:t>
            </a:r>
            <a:r>
              <a:rPr lang="pl-PL" sz="4000" b="1" smtClean="0">
                <a:solidFill>
                  <a:schemeClr val="accent4"/>
                </a:solidFill>
              </a:rPr>
              <a:t>END_DO_WHILE</a:t>
            </a:r>
          </a:p>
        </p:txBody>
      </p:sp>
    </p:spTree>
    <p:extLst>
      <p:ext uri="{BB962C8B-B14F-4D97-AF65-F5344CB8AC3E}">
        <p14:creationId xmlns:p14="http://schemas.microsoft.com/office/powerpoint/2010/main" val="129878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IF (…) { … }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</a:t>
            </a:r>
            <a:r>
              <a:rPr lang="pl-PL" sz="4800" b="1"/>
              <a:t>???, </a:t>
            </a:r>
            <a:r>
              <a:rPr lang="pl-PL" sz="4800" b="1" smtClean="0"/>
              <a:t>???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JN?? </a:t>
            </a: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IF_STUFF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OPS AFTER IF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IF </a:t>
            </a:r>
            <a:r>
              <a:rPr lang="pl-PL" sz="4800" b="1"/>
              <a:t>(</a:t>
            </a:r>
            <a:r>
              <a:rPr lang="pl-PL" sz="4800" b="1">
                <a:solidFill>
                  <a:schemeClr val="accent4"/>
                </a:solidFill>
              </a:rPr>
              <a:t>???</a:t>
            </a:r>
            <a:r>
              <a:rPr lang="pl-PL" sz="4800" b="1"/>
              <a:t>)</a:t>
            </a:r>
            <a:r>
              <a:rPr lang="pl-PL" sz="4800" b="1" smtClean="0"/>
              <a:t>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81562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LEA </a:t>
            </a:r>
            <a:r>
              <a:rPr lang="en-US" smtClean="0"/>
              <a:t>•</a:t>
            </a:r>
            <a:r>
              <a:rPr lang="pl-PL" smtClean="0"/>
              <a:t> LOAD EFFECTIVE ADDRESS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LEA </a:t>
            </a:r>
            <a:r>
              <a:rPr lang="pl-PL" altLang="ja-JP" sz="4800" b="1"/>
              <a:t>EAX, [EDX + 2*ESI + 0F420h]</a:t>
            </a:r>
          </a:p>
          <a:p>
            <a:pPr marL="0" indent="0" algn="ctr">
              <a:buNone/>
            </a:pPr>
            <a:r>
              <a:rPr lang="pl-PL" sz="4800" b="1" smtClean="0"/>
              <a:t>EAX = EDX + 2*ESI + 0F420h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162135577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IF (…) { … }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[ESI], 4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JNL </a:t>
            </a: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IF_STUFF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OPS AFTER IF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IF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[ESI] &lt; 4</a:t>
            </a:r>
            <a:r>
              <a:rPr lang="pl-PL" sz="4800" b="1" smtClean="0"/>
              <a:t>)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392335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IF (…) { … </a:t>
            </a:r>
            <a:r>
              <a:rPr lang="pl-PL" smtClean="0">
                <a:solidFill>
                  <a:schemeClr val="tx1"/>
                </a:solidFill>
              </a:rPr>
              <a:t>} ELSE (…) { … }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[ESI], 4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JNL </a:t>
            </a:r>
            <a:r>
              <a:rPr lang="pl-PL" sz="4800" b="1">
                <a:solidFill>
                  <a:schemeClr val="accent4"/>
                </a:solidFill>
              </a:rPr>
              <a:t>ELSE_STUFF</a:t>
            </a:r>
            <a:endParaRPr lang="pl-PL" sz="4800" b="1" smtClean="0">
              <a:solidFill>
                <a:schemeClr val="accent4"/>
              </a:solidFill>
            </a:endParaRP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IF_STUFF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JMP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ELSE_STUFF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; OTHER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OPS AFTER IF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IF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[ESI] &lt; 4</a:t>
            </a:r>
            <a:r>
              <a:rPr lang="pl-PL" sz="4800" b="1" smtClean="0"/>
              <a:t>)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 </a:t>
            </a:r>
            <a:r>
              <a:rPr lang="pl-PL" sz="4800" b="1" smtClean="0">
                <a:solidFill>
                  <a:schemeClr val="accent5"/>
                </a:solidFill>
              </a:rPr>
              <a:t>ELSE</a:t>
            </a:r>
            <a:r>
              <a:rPr lang="pl-PL" sz="4800" b="1" smtClean="0"/>
              <a:t> {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OTHER OPS</a:t>
            </a:r>
          </a:p>
          <a:p>
            <a:pPr marL="0" indent="0">
              <a:buNone/>
            </a:pPr>
            <a:r>
              <a:rPr lang="pl-PL" sz="4800" b="1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18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WHILE </a:t>
            </a:r>
            <a:r>
              <a:rPr lang="pl-PL">
                <a:solidFill>
                  <a:schemeClr val="tx1"/>
                </a:solidFill>
              </a:rPr>
              <a:t>(…) { … }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WHILE_STUFF</a:t>
            </a:r>
            <a:r>
              <a:rPr lang="pl-PL" sz="4800" b="1"/>
              <a:t>: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CMP</a:t>
            </a:r>
            <a:r>
              <a:rPr lang="pl-PL" sz="4800" b="1" smtClean="0"/>
              <a:t> EDI, 0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JNE </a:t>
            </a: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END_WHILE_STUFF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OPS AFTER IF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WHILE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EDI == 0</a:t>
            </a:r>
            <a:r>
              <a:rPr lang="pl-PL" sz="4800" b="1" smtClean="0"/>
              <a:t>)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3376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WHILE (…) { … }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WHILE_STUFF</a:t>
            </a:r>
            <a:r>
              <a:rPr lang="pl-PL" sz="4800" b="1"/>
              <a:t>: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CMP</a:t>
            </a:r>
            <a:r>
              <a:rPr lang="pl-PL" sz="4800" b="1" smtClean="0"/>
              <a:t> EDI, 0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JNZ </a:t>
            </a:r>
            <a:r>
              <a:rPr lang="pl-PL" sz="4800" b="1" smtClean="0">
                <a:solidFill>
                  <a:schemeClr val="accent4"/>
                </a:solidFill>
              </a:rPr>
              <a:t>END_IF_STUFF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END_WHILE_STUFF</a:t>
            </a:r>
            <a:r>
              <a:rPr lang="pl-PL" sz="4800" b="1" smtClean="0"/>
              <a:t>:</a:t>
            </a:r>
          </a:p>
          <a:p>
            <a:pPr marL="0" indent="0">
              <a:buFont typeface="Wingdings 2" charset="2"/>
              <a:buNone/>
            </a:pPr>
            <a:r>
              <a:rPr lang="pl-PL" sz="4800" b="1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OPS AFTER IF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WHILE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EDI == 0</a:t>
            </a:r>
            <a:r>
              <a:rPr lang="pl-PL" sz="4800" b="1" smtClean="0"/>
              <a:t>)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4761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FOR </a:t>
            </a:r>
            <a:r>
              <a:rPr lang="pl-PL">
                <a:solidFill>
                  <a:schemeClr val="tx1"/>
                </a:solidFill>
              </a:rPr>
              <a:t>(…) { … }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73823" y="3499659"/>
            <a:ext cx="11244351" cy="113884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FOR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INT I = 0</a:t>
            </a:r>
            <a:r>
              <a:rPr lang="pl-PL" sz="4800" b="1" smtClean="0"/>
              <a:t>;</a:t>
            </a:r>
            <a:r>
              <a:rPr lang="pl-PL" sz="4800" b="1" smtClean="0">
                <a:solidFill>
                  <a:schemeClr val="accent4"/>
                </a:solidFill>
              </a:rPr>
              <a:t> I &lt; 32</a:t>
            </a:r>
            <a:r>
              <a:rPr lang="pl-PL" sz="4800" b="1" smtClean="0"/>
              <a:t>;</a:t>
            </a:r>
            <a:r>
              <a:rPr lang="pl-PL" sz="4800" b="1" smtClean="0">
                <a:solidFill>
                  <a:schemeClr val="accent4"/>
                </a:solidFill>
              </a:rPr>
              <a:t> I++</a:t>
            </a:r>
            <a:r>
              <a:rPr lang="pl-PL" sz="4800" b="1" smtClean="0"/>
              <a:t>) { … 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305328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FOR </a:t>
            </a:r>
            <a:r>
              <a:rPr lang="pl-PL">
                <a:solidFill>
                  <a:schemeClr val="tx1"/>
                </a:solidFill>
              </a:rPr>
              <a:t>(…) { … }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473823" y="3491346"/>
            <a:ext cx="11244351" cy="113884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FOR 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4"/>
                </a:solidFill>
              </a:rPr>
              <a:t>ECX</a:t>
            </a:r>
            <a:r>
              <a:rPr lang="pl-PL" sz="4800" b="1">
                <a:solidFill>
                  <a:schemeClr val="accent4"/>
                </a:solidFill>
              </a:rPr>
              <a:t> = </a:t>
            </a:r>
            <a:r>
              <a:rPr lang="pl-PL" sz="4800" b="1" smtClean="0">
                <a:solidFill>
                  <a:schemeClr val="accent4"/>
                </a:solidFill>
              </a:rPr>
              <a:t>0</a:t>
            </a:r>
            <a:r>
              <a:rPr lang="pl-PL" sz="4800" b="1" smtClean="0"/>
              <a:t>;</a:t>
            </a:r>
            <a:r>
              <a:rPr lang="pl-PL" sz="4800" b="1" smtClean="0">
                <a:solidFill>
                  <a:schemeClr val="accent4"/>
                </a:solidFill>
              </a:rPr>
              <a:t> ECX &lt; 32</a:t>
            </a:r>
            <a:r>
              <a:rPr lang="pl-PL" sz="4800" b="1" smtClean="0"/>
              <a:t>;</a:t>
            </a:r>
            <a:r>
              <a:rPr lang="pl-PL" sz="4800" b="1" smtClean="0">
                <a:solidFill>
                  <a:schemeClr val="accent4"/>
                </a:solidFill>
              </a:rPr>
              <a:t> ECX++</a:t>
            </a:r>
            <a:r>
              <a:rPr lang="pl-PL" sz="4800" b="1" smtClean="0"/>
              <a:t>) { … }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1875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FOR (ECX = 0; ECX &lt; 32; ECX++) </a:t>
            </a:r>
            <a:r>
              <a:rPr lang="pl-PL" smtClean="0">
                <a:solidFill>
                  <a:schemeClr val="tx1"/>
                </a:solidFill>
              </a:rPr>
              <a:t>{…}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77090" y="2152996"/>
            <a:ext cx="5633259" cy="350797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ECX = 0;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DO</a:t>
            </a:r>
            <a:r>
              <a:rPr lang="pl-PL" sz="4800" b="1" smtClean="0"/>
              <a:t>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ECX++;</a:t>
            </a:r>
          </a:p>
          <a:p>
            <a:pPr marL="0" indent="0">
              <a:buNone/>
            </a:pPr>
            <a:r>
              <a:rPr lang="pl-PL" sz="4800" b="1" smtClean="0"/>
              <a:t>} </a:t>
            </a:r>
            <a:r>
              <a:rPr lang="pl-PL" sz="4800" b="1" smtClean="0">
                <a:solidFill>
                  <a:schemeClr val="accent5"/>
                </a:solidFill>
              </a:rPr>
              <a:t>WHILE</a:t>
            </a:r>
            <a:r>
              <a:rPr lang="pl-PL" sz="4800" b="1" smtClean="0"/>
              <a:t> (</a:t>
            </a:r>
            <a:r>
              <a:rPr lang="pl-PL" sz="4800" b="1" smtClean="0">
                <a:solidFill>
                  <a:schemeClr val="accent4"/>
                </a:solidFill>
              </a:rPr>
              <a:t>ECX &lt; 32</a:t>
            </a:r>
            <a:r>
              <a:rPr lang="pl-PL" sz="4800" b="1" smtClean="0"/>
              <a:t>);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28892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FOR (ECX = 0; ECX &lt; 32; ECX++) </a:t>
            </a:r>
            <a:r>
              <a:rPr lang="pl-PL" smtClean="0">
                <a:solidFill>
                  <a:schemeClr val="tx1"/>
                </a:solidFill>
              </a:rPr>
              <a:t>{…}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277090" y="2152996"/>
            <a:ext cx="5633259" cy="350797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ECX = 0;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DO</a:t>
            </a:r>
            <a:r>
              <a:rPr lang="pl-PL" sz="4800" b="1" smtClean="0"/>
              <a:t>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ECX++;</a:t>
            </a:r>
          </a:p>
          <a:p>
            <a:pPr marL="0" indent="0">
              <a:buNone/>
            </a:pPr>
            <a:r>
              <a:rPr lang="pl-PL" sz="4800" b="1" smtClean="0"/>
              <a:t>} </a:t>
            </a:r>
            <a:r>
              <a:rPr lang="pl-PL" sz="4800" b="1" smtClean="0">
                <a:solidFill>
                  <a:schemeClr val="accent5"/>
                </a:solidFill>
              </a:rPr>
              <a:t>WHILE</a:t>
            </a:r>
            <a:r>
              <a:rPr lang="pl-PL" sz="4800" b="1" smtClean="0"/>
              <a:t> (</a:t>
            </a:r>
            <a:r>
              <a:rPr lang="pl-PL" sz="4800" b="1" smtClean="0">
                <a:solidFill>
                  <a:schemeClr val="accent4"/>
                </a:solidFill>
              </a:rPr>
              <a:t>ECX &lt; 32</a:t>
            </a:r>
            <a:r>
              <a:rPr lang="pl-PL" sz="4800" b="1" smtClean="0"/>
              <a:t>);</a:t>
            </a:r>
            <a:endParaRPr lang="pl-PL" sz="4800" b="1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5652655" y="1992283"/>
            <a:ext cx="5818909" cy="4732713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MOV</a:t>
            </a:r>
            <a:r>
              <a:rPr lang="pl-PL" sz="4800" b="1" smtClean="0"/>
              <a:t> ECX, 0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INC</a:t>
            </a:r>
            <a:r>
              <a:rPr lang="pl-PL" sz="4800" b="1" smtClean="0"/>
              <a:t> ECX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>
                <a:solidFill>
                  <a:schemeClr val="accent5"/>
                </a:solidFill>
              </a:rPr>
              <a:t>CMP</a:t>
            </a:r>
            <a:r>
              <a:rPr lang="pl-PL" sz="4800" b="1"/>
              <a:t> ???, ???</a:t>
            </a:r>
          </a:p>
          <a:p>
            <a:pPr marL="0" indent="0">
              <a:buNone/>
            </a:pPr>
            <a:r>
              <a:rPr lang="pl-PL" sz="4800" b="1"/>
              <a:t>  </a:t>
            </a:r>
            <a:r>
              <a:rPr lang="pl-PL" sz="4800" b="1">
                <a:solidFill>
                  <a:schemeClr val="accent5"/>
                </a:solidFill>
              </a:rPr>
              <a:t>J???</a:t>
            </a:r>
            <a:r>
              <a:rPr lang="pl-PL" sz="4800" b="1"/>
              <a:t> </a:t>
            </a:r>
            <a:r>
              <a:rPr lang="pl-PL" sz="4800" b="1">
                <a:solidFill>
                  <a:schemeClr val="accent4"/>
                </a:solidFill>
              </a:rPr>
              <a:t>DO_WHILE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END_DO_WHILE</a:t>
            </a:r>
            <a:r>
              <a:rPr lang="pl-PL" sz="4800" b="1" smtClean="0"/>
              <a:t>:</a:t>
            </a:r>
          </a:p>
          <a:p>
            <a:pPr marL="0" indent="0">
              <a:buNone/>
            </a:pPr>
            <a:r>
              <a:rPr lang="pl-PL" sz="4800" b="1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ETC…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" name="Łącznik prosty ze strzałką 3"/>
          <p:cNvCxnSpPr/>
          <p:nvPr/>
        </p:nvCxnSpPr>
        <p:spPr>
          <a:xfrm flipV="1">
            <a:off x="2552007" y="4015047"/>
            <a:ext cx="3491346" cy="60682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flipV="1">
            <a:off x="2552007" y="2227811"/>
            <a:ext cx="3100648" cy="24138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3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ZADANKO?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810000" y="2286000"/>
            <a:ext cx="10571998" cy="418961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KOLOKWIUM 8.12.2016, 6 PUNKTÓW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/>
              <a:t>TREŚĆ: HTTP://AKO.DRAGONIC.EU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63015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ZADANKO!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10000" y="2286000"/>
            <a:ext cx="10571998" cy="418961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NAPISZ PROGRAM W 32-BITOWYM ASMIE OBLICZAJĄCY PROSTE ŚREDNIE KROCZĄCE DLA PEWNEGO SZEREGU CZASOWEGO (SMA). JEST TO ŚREDNIA ARYTMETYCZNA Z </a:t>
            </a:r>
            <a:r>
              <a:rPr lang="pl-PL" sz="4800" b="1" smtClean="0">
                <a:solidFill>
                  <a:schemeClr val="accent5"/>
                </a:solidFill>
              </a:rPr>
              <a:t>N</a:t>
            </a:r>
            <a:r>
              <a:rPr lang="pl-PL" sz="4800" b="1" smtClean="0"/>
              <a:t> OSTATNICH POMIARÓW. DODATKOWYM PARAMETREM JEST PRZESUNIĘCIE POCZĄTKU OKNA O </a:t>
            </a:r>
            <a:r>
              <a:rPr lang="pl-PL" sz="4800" b="1" smtClean="0">
                <a:solidFill>
                  <a:schemeClr val="accent5"/>
                </a:solidFill>
              </a:rPr>
              <a:t>K</a:t>
            </a:r>
            <a:r>
              <a:rPr lang="pl-PL" sz="4800" b="1" smtClean="0"/>
              <a:t> KOLEJNYCH ELEMENTÓW SZEREGU PRZY WYZNACZANIU KOLEJNEJ ŚREDNIEJ.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74751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[adres], 80h</a:t>
            </a:r>
          </a:p>
          <a:p>
            <a:pPr marL="0" indent="0" algn="ctr">
              <a:buNone/>
            </a:pPr>
            <a:r>
              <a:rPr lang="pl-PL" sz="4800" b="1" smtClean="0"/>
              <a:t>NA CO WSKAZUJE ADRES?</a:t>
            </a:r>
          </a:p>
        </p:txBody>
      </p:sp>
    </p:spTree>
    <p:extLst>
      <p:ext uri="{BB962C8B-B14F-4D97-AF65-F5344CB8AC3E}">
        <p14:creationId xmlns:p14="http://schemas.microsoft.com/office/powerpoint/2010/main" val="133310444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ZADANKO!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10000" y="1995056"/>
            <a:ext cx="10571998" cy="448056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6900" b="1" smtClean="0">
                <a:solidFill>
                  <a:schemeClr val="accent5"/>
                </a:solidFill>
              </a:rPr>
              <a:t>P</a:t>
            </a:r>
            <a:r>
              <a:rPr lang="pl-PL" sz="6900" b="1" smtClean="0"/>
              <a:t> = {P0, P1, P2, …}, </a:t>
            </a:r>
            <a:r>
              <a:rPr lang="pl-PL" sz="6900" b="1" smtClean="0">
                <a:solidFill>
                  <a:schemeClr val="accent5"/>
                </a:solidFill>
              </a:rPr>
              <a:t>N</a:t>
            </a:r>
            <a:r>
              <a:rPr lang="pl-PL" sz="6900" b="1" smtClean="0"/>
              <a:t> = 4, </a:t>
            </a:r>
            <a:r>
              <a:rPr lang="pl-PL" sz="6900" b="1" smtClean="0">
                <a:solidFill>
                  <a:schemeClr val="accent5"/>
                </a:solidFill>
              </a:rPr>
              <a:t>K</a:t>
            </a:r>
            <a:r>
              <a:rPr lang="pl-PL" sz="6900" b="1" smtClean="0"/>
              <a:t> = 2</a:t>
            </a:r>
          </a:p>
          <a:p>
            <a:pPr marL="0" indent="0">
              <a:buNone/>
            </a:pPr>
            <a:r>
              <a:rPr lang="pl-PL" sz="6900" b="1" smtClean="0"/>
              <a:t>{P0, P1, P2, P3}, {P2, P3, P4, P5}, …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ELEMENTY SZEREGU MAJĄ PO 16 BITÓW, WARTOŚĆ N ZNAJDUJE SIĘ W ECX, WARTOŚĆ K W EBX (0 &lt; K &lt;= N), ESI WSKAZUJE POŁOŻENIE PIERWSZEGO ELEMENTU, EDX LICZBĘ WSZYSTKICH ELEMENTÓW SZEREGU (M &gt; N). W REJESTRZE EDI ZNAJDUJE SIĘ ADRES PAMIĘCI DO KTÓREGO NALEŻY WPISYWAĆ KOLEJNE 16-BITOWE ŚREDNIE SMA DLA ZADANYCH PARAMETRÓW.</a:t>
            </a:r>
          </a:p>
        </p:txBody>
      </p:sp>
    </p:spTree>
    <p:extLst>
      <p:ext uri="{BB962C8B-B14F-4D97-AF65-F5344CB8AC3E}">
        <p14:creationId xmlns:p14="http://schemas.microsoft.com/office/powerpoint/2010/main" val="130076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ZADANKO!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10000" y="1995056"/>
            <a:ext cx="10571998" cy="448056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6900" b="1" smtClean="0">
                <a:solidFill>
                  <a:schemeClr val="accent5"/>
                </a:solidFill>
              </a:rPr>
              <a:t>P</a:t>
            </a:r>
            <a:r>
              <a:rPr lang="pl-PL" sz="6900" b="1" smtClean="0"/>
              <a:t> = {P0, P1, P2, </a:t>
            </a:r>
            <a:r>
              <a:rPr lang="pl-PL" sz="6900" b="1" smtClean="0"/>
              <a:t>P3, P4, P5, P6, </a:t>
            </a:r>
            <a:r>
              <a:rPr lang="pl-PL" sz="6900" b="1" smtClean="0"/>
              <a:t>…}</a:t>
            </a:r>
            <a:endParaRPr lang="pl-PL" sz="6900" b="1" smtClean="0"/>
          </a:p>
          <a:p>
            <a:pPr marL="0" indent="0">
              <a:buNone/>
            </a:pPr>
            <a:r>
              <a:rPr lang="pl-PL" sz="6900" b="1" smtClean="0"/>
              <a:t>{P0, P1, P2, P3}, {P2, P3, P4, P5}, …</a:t>
            </a:r>
          </a:p>
          <a:p>
            <a:pPr marL="0" indent="0">
              <a:buNone/>
            </a:pPr>
            <a:r>
              <a:rPr lang="pl-PL" sz="4800" b="1" smtClean="0"/>
              <a:t>DLA </a:t>
            </a:r>
            <a:r>
              <a:rPr lang="pl-PL" sz="4800" b="1">
                <a:solidFill>
                  <a:schemeClr val="accent5"/>
                </a:solidFill>
              </a:rPr>
              <a:t>N</a:t>
            </a:r>
            <a:r>
              <a:rPr lang="pl-PL" sz="4800" b="1"/>
              <a:t> = 4, </a:t>
            </a:r>
            <a:r>
              <a:rPr lang="pl-PL" sz="4800" b="1">
                <a:solidFill>
                  <a:schemeClr val="accent5"/>
                </a:solidFill>
              </a:rPr>
              <a:t>K</a:t>
            </a:r>
            <a:r>
              <a:rPr lang="pl-PL" sz="4800" b="1"/>
              <a:t> </a:t>
            </a:r>
            <a:r>
              <a:rPr lang="pl-PL" sz="4800" b="1"/>
              <a:t>= </a:t>
            </a:r>
            <a:r>
              <a:rPr lang="pl-PL" sz="4800" b="1" smtClean="0"/>
              <a:t>2, ZACZYNAMY OD P0 I SUMUJEMY NASTĘPNE </a:t>
            </a:r>
            <a:r>
              <a:rPr lang="pl-PL" sz="4800" b="1" smtClean="0">
                <a:solidFill>
                  <a:schemeClr val="accent5"/>
                </a:solidFill>
              </a:rPr>
              <a:t>4</a:t>
            </a:r>
            <a:r>
              <a:rPr lang="pl-PL" sz="4800" b="1" smtClean="0"/>
              <a:t> ELEMENTY (P0..P3), PO CZYM DZIELIMY PRZEZ </a:t>
            </a:r>
            <a:r>
              <a:rPr lang="pl-PL" sz="4800" b="1" smtClean="0">
                <a:solidFill>
                  <a:schemeClr val="accent5"/>
                </a:solidFill>
              </a:rPr>
              <a:t>4</a:t>
            </a:r>
            <a:r>
              <a:rPr lang="pl-PL" sz="4800" b="1" smtClean="0"/>
              <a:t>. POTEM SKACZEMY O </a:t>
            </a:r>
            <a:r>
              <a:rPr lang="pl-PL" sz="4800" b="1" smtClean="0">
                <a:solidFill>
                  <a:schemeClr val="accent5"/>
                </a:solidFill>
              </a:rPr>
              <a:t>2</a:t>
            </a:r>
            <a:r>
              <a:rPr lang="pl-PL" sz="4800" b="1" smtClean="0"/>
              <a:t> ELEMENTY DO PRZODU (DO P2), ZNOWU SUMUJEMY </a:t>
            </a:r>
            <a:r>
              <a:rPr lang="pl-PL" sz="4800" b="1" smtClean="0">
                <a:solidFill>
                  <a:schemeClr val="accent5"/>
                </a:solidFill>
              </a:rPr>
              <a:t>4</a:t>
            </a:r>
            <a:r>
              <a:rPr lang="pl-PL" sz="4800" b="1" smtClean="0"/>
              <a:t> ELEMENTY (P2..P5) I DZIELIMY PRZEZ </a:t>
            </a:r>
            <a:r>
              <a:rPr lang="pl-PL" sz="4800" b="1" smtClean="0">
                <a:solidFill>
                  <a:schemeClr val="accent5"/>
                </a:solidFill>
              </a:rPr>
              <a:t>4</a:t>
            </a:r>
            <a:r>
              <a:rPr lang="pl-PL" sz="4800" b="1" smtClean="0"/>
              <a:t>. I TAK DALEJ, AŻ POLICZYMY ŚREDNIE DLA WSZYSTKICH TAKICH PODCIĄGÓW Z DANEGO NAM CIĄGU P (ZNAMY JEGO DŁUGOŚĆ).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90102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ZADANKO!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10000" y="1995056"/>
            <a:ext cx="10571998" cy="448056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6900" b="1" smtClean="0"/>
              <a:t>-&gt; CODE</a:t>
            </a:r>
          </a:p>
        </p:txBody>
      </p:sp>
    </p:spTree>
    <p:extLst>
      <p:ext uri="{BB962C8B-B14F-4D97-AF65-F5344CB8AC3E}">
        <p14:creationId xmlns:p14="http://schemas.microsoft.com/office/powerpoint/2010/main" val="12977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KONIEC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9" name="Symbol zastępczy zawartości 2"/>
          <p:cNvSpPr txBox="1">
            <a:spLocks/>
          </p:cNvSpPr>
          <p:nvPr/>
        </p:nvSpPr>
        <p:spPr>
          <a:xfrm>
            <a:off x="809999" y="2023674"/>
            <a:ext cx="10424243" cy="4189615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9600" b="1" smtClean="0"/>
              <a:t>DZIĘKI!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FEEDBACK PLS?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hlinkClick r:id="rId2"/>
              </a:rPr>
              <a:t>HTTP</a:t>
            </a:r>
            <a:r>
              <a:rPr lang="pl-PL" sz="4800" b="1" smtClean="0">
                <a:hlinkClick r:id="rId2"/>
              </a:rPr>
              <a:t>://AKO.DRAGONIC.EU</a:t>
            </a:r>
            <a:endParaRPr lang="pl-PL" sz="4800" b="1"/>
          </a:p>
        </p:txBody>
      </p:sp>
      <p:sp>
        <p:nvSpPr>
          <p:cNvPr id="5" name="Podtytuł 2"/>
          <p:cNvSpPr txBox="1">
            <a:spLocks/>
          </p:cNvSpPr>
          <p:nvPr/>
        </p:nvSpPr>
        <p:spPr>
          <a:xfrm>
            <a:off x="809999" y="2655442"/>
            <a:ext cx="9471961" cy="116010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000"/>
              </a:lnSpc>
            </a:pPr>
            <a:r>
              <a:rPr lang="pl-PL" sz="3200" b="1" smtClean="0"/>
              <a:t>YOUR HUMBLE HOST</a:t>
            </a:r>
          </a:p>
          <a:p>
            <a:pPr algn="r">
              <a:lnSpc>
                <a:spcPts val="3000"/>
              </a:lnSpc>
            </a:pPr>
            <a:r>
              <a:rPr lang="pl-PL" sz="4800" b="1" smtClean="0"/>
              <a:t>RYSIEK KNOP</a:t>
            </a: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2655442"/>
            <a:ext cx="952282" cy="9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KONIEC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5" name="Podtytuł 2"/>
          <p:cNvSpPr txBox="1">
            <a:spLocks/>
          </p:cNvSpPr>
          <p:nvPr/>
        </p:nvSpPr>
        <p:spPr>
          <a:xfrm>
            <a:off x="648393" y="2655442"/>
            <a:ext cx="9633567" cy="3928238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ts val="3000"/>
              </a:lnSpc>
            </a:pPr>
            <a:r>
              <a:rPr lang="pl-PL" sz="3200" b="1" smtClean="0"/>
              <a:t>YOUR HUMBLE HOST</a:t>
            </a:r>
          </a:p>
          <a:p>
            <a:pPr algn="r">
              <a:lnSpc>
                <a:spcPts val="3000"/>
              </a:lnSpc>
            </a:pPr>
            <a:r>
              <a:rPr lang="pl-PL" sz="4800" b="1" smtClean="0">
                <a:hlinkClick r:id="rId2"/>
              </a:rPr>
              <a:t>RYSIEK KNOP</a:t>
            </a:r>
            <a:endParaRPr lang="pl-PL" sz="4800" b="1"/>
          </a:p>
          <a:p>
            <a:pPr algn="r">
              <a:lnSpc>
                <a:spcPts val="1000"/>
              </a:lnSpc>
            </a:pPr>
            <a:endParaRPr lang="pl-PL" sz="1200" b="1" smtClean="0"/>
          </a:p>
          <a:p>
            <a:pPr algn="r">
              <a:lnSpc>
                <a:spcPts val="3000"/>
              </a:lnSpc>
            </a:pPr>
            <a:r>
              <a:rPr lang="pl-PL" sz="3200" b="1" smtClean="0">
                <a:hlinkClick r:id="rId3"/>
              </a:rPr>
              <a:t>SLAJDY I MATERIAŁY</a:t>
            </a:r>
            <a:r>
              <a:rPr lang="pl-PL" sz="3200" b="1" smtClean="0"/>
              <a:t> </a:t>
            </a:r>
            <a:r>
              <a:rPr lang="pl-PL" sz="3200" b="1"/>
              <a:t>DOSTĘPNE NA LICENCJI</a:t>
            </a:r>
          </a:p>
          <a:p>
            <a:pPr algn="r">
              <a:lnSpc>
                <a:spcPts val="3000"/>
              </a:lnSpc>
            </a:pPr>
            <a:r>
              <a:rPr lang="pl-PL" sz="3200" b="1">
                <a:hlinkClick r:id="rId4"/>
              </a:rPr>
              <a:t>CREATIVE </a:t>
            </a:r>
            <a:r>
              <a:rPr lang="pl-PL" sz="3200" b="1">
                <a:hlinkClick r:id="rId4"/>
              </a:rPr>
              <a:t>COMMONS </a:t>
            </a:r>
            <a:r>
              <a:rPr lang="pl-PL" sz="3200" b="1" smtClean="0">
                <a:hlinkClick r:id="rId4"/>
              </a:rPr>
              <a:t>ATTRIBUTION</a:t>
            </a:r>
            <a:r>
              <a:rPr lang="pl-PL" sz="3200" b="1">
                <a:hlinkClick r:id="rId4"/>
              </a:rPr>
              <a:t> </a:t>
            </a:r>
            <a:r>
              <a:rPr lang="pl-PL" sz="3200" b="1">
                <a:hlinkClick r:id="rId4"/>
              </a:rPr>
              <a:t>4.0 </a:t>
            </a:r>
            <a:r>
              <a:rPr lang="pl-PL" sz="3200" b="1" smtClean="0">
                <a:hlinkClick r:id="rId4"/>
              </a:rPr>
              <a:t>INTERNATIONAL</a:t>
            </a:r>
            <a:endParaRPr lang="pl-PL" sz="3200" b="1"/>
          </a:p>
          <a:p>
            <a:pPr algn="r">
              <a:lnSpc>
                <a:spcPts val="1000"/>
              </a:lnSpc>
            </a:pPr>
            <a:endParaRPr lang="pl-PL" sz="1200" b="1" smtClean="0"/>
          </a:p>
          <a:p>
            <a:pPr algn="r">
              <a:lnSpc>
                <a:spcPts val="3000"/>
              </a:lnSpc>
            </a:pPr>
            <a:r>
              <a:rPr lang="pl-PL" sz="3200" b="1" smtClean="0"/>
              <a:t>UŻYTO ZADAŃ NA KOLOKWIUM Z AKO</a:t>
            </a:r>
          </a:p>
          <a:p>
            <a:pPr algn="r">
              <a:lnSpc>
                <a:spcPts val="3000"/>
              </a:lnSpc>
            </a:pPr>
            <a:r>
              <a:rPr lang="pl-PL" sz="3200" b="1" smtClean="0">
                <a:hlinkClick r:id="rId5"/>
              </a:rPr>
              <a:t>DR INŻ TOMASZA DZIUBICHA</a:t>
            </a:r>
            <a:endParaRPr lang="pl-PL" sz="3200" b="1" smtClean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2655442"/>
            <a:ext cx="952282" cy="952282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716" y="4031198"/>
            <a:ext cx="952282" cy="952282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6580" y="5361507"/>
            <a:ext cx="955418" cy="95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2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  MOV BYTE PTR [adres], 80h</a:t>
            </a:r>
          </a:p>
          <a:p>
            <a:pPr marL="0" indent="0" algn="ctr">
              <a:buNone/>
            </a:pPr>
            <a:r>
              <a:rPr lang="pl-PL" sz="4800" b="1" smtClean="0"/>
              <a:t>      WORD PTR        </a:t>
            </a:r>
            <a:r>
              <a:rPr lang="pl-PL" sz="4800" b="1" smtClean="0">
                <a:solidFill>
                  <a:schemeClr val="accent5"/>
                </a:solidFill>
              </a:rPr>
              <a:t>00</a:t>
            </a:r>
            <a:r>
              <a:rPr lang="pl-PL" sz="4800" b="1" smtClean="0"/>
              <a:t>80h</a:t>
            </a:r>
          </a:p>
          <a:p>
            <a:pPr marL="0" indent="0" algn="ctr">
              <a:buNone/>
            </a:pPr>
            <a:r>
              <a:rPr lang="pl-PL" sz="4800" b="1" smtClean="0"/>
              <a:t>     DWORD PTR    </a:t>
            </a:r>
            <a:r>
              <a:rPr lang="pl-PL" sz="4800" b="1" smtClean="0">
                <a:solidFill>
                  <a:schemeClr val="accent5"/>
                </a:solidFill>
              </a:rPr>
              <a:t>0000</a:t>
            </a:r>
            <a:r>
              <a:rPr lang="pl-PL" sz="4800" b="1" smtClean="0"/>
              <a:t>0080h</a:t>
            </a:r>
          </a:p>
          <a:p>
            <a:pPr marL="0" indent="0" algn="ctr">
              <a:buNone/>
            </a:pPr>
            <a:r>
              <a:rPr lang="pl-PL" sz="4800" b="1" smtClean="0"/>
              <a:t>     QWORD PTR   </a:t>
            </a:r>
            <a:r>
              <a:rPr lang="pl-PL" sz="4800" b="1" smtClean="0">
                <a:solidFill>
                  <a:schemeClr val="accent5"/>
                </a:solidFill>
              </a:rPr>
              <a:t>…</a:t>
            </a:r>
            <a:r>
              <a:rPr lang="pl-PL" sz="4800" b="1" smtClean="0"/>
              <a:t>00000080h</a:t>
            </a:r>
          </a:p>
        </p:txBody>
      </p:sp>
    </p:spTree>
    <p:extLst>
      <p:ext uri="{BB962C8B-B14F-4D97-AF65-F5344CB8AC3E}">
        <p14:creationId xmlns:p14="http://schemas.microsoft.com/office/powerpoint/2010/main" val="102481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388436" cy="42367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sz="4800" b="1"/>
              <a:t>ADRES: </a:t>
            </a:r>
            <a:r>
              <a:rPr lang="pl-PL" sz="4800" b="1" smtClean="0">
                <a:solidFill>
                  <a:schemeClr val="accent5"/>
                </a:solidFill>
              </a:rPr>
              <a:t>0000F438</a:t>
            </a:r>
            <a:r>
              <a:rPr lang="pl-PL" sz="4800" b="1" smtClean="0"/>
              <a:t>h                 </a:t>
            </a:r>
            <a:r>
              <a:rPr lang="pl-PL" altLang="ja-JP" sz="4800" b="1" smtClean="0"/>
              <a:t>MOV </a:t>
            </a:r>
            <a:r>
              <a:rPr lang="pl-PL" altLang="ja-JP" sz="4800" b="1"/>
              <a:t>BYTE PTR </a:t>
            </a:r>
            <a:r>
              <a:rPr lang="pl-PL" altLang="ja-JP" sz="4800" b="1" smtClean="0"/>
              <a:t>[ADRES], </a:t>
            </a:r>
            <a:r>
              <a:rPr lang="pl-PL" altLang="ja-JP" sz="4800" b="1"/>
              <a:t>80h</a:t>
            </a:r>
            <a:endParaRPr lang="pl-PL" sz="4800" b="1"/>
          </a:p>
          <a:p>
            <a:pPr marL="0" indent="0">
              <a:buNone/>
            </a:pPr>
            <a:r>
              <a:rPr lang="pl-PL" sz="4800" b="1"/>
              <a:t>0000F410  02 00 03 00 01 00 00 00  30 84 04 08 34 00 00 00</a:t>
            </a:r>
          </a:p>
          <a:p>
            <a:pPr marL="0" indent="0">
              <a:buNone/>
            </a:pPr>
            <a:r>
              <a:rPr lang="pl-PL" sz="4800" b="1"/>
              <a:t>0000F420  ec 22 00 00 00 00 00 00  34 00 20 00 08 00 28 00</a:t>
            </a:r>
          </a:p>
          <a:p>
            <a:pPr marL="0" indent="0">
              <a:buNone/>
            </a:pPr>
            <a:r>
              <a:rPr lang="pl-PL" sz="4800" b="1"/>
              <a:t>0000F430  ec 22 00 00 00 00 00 00  </a:t>
            </a:r>
            <a:r>
              <a:rPr lang="pl-PL" sz="4800" b="1">
                <a:solidFill>
                  <a:schemeClr val="accent5"/>
                </a:solidFill>
              </a:rPr>
              <a:t>34</a:t>
            </a:r>
            <a:r>
              <a:rPr lang="pl-PL" sz="4800" b="1"/>
              <a:t> 00 20 00 08 00 28 00</a:t>
            </a:r>
          </a:p>
          <a:p>
            <a:pPr marL="0" indent="0">
              <a:buNone/>
            </a:pPr>
            <a:r>
              <a:rPr lang="pl-PL" sz="4800" b="1"/>
              <a:t>0000F440  ec 22 00 00 00 00 00 00  34 00 20 00 08 00 28 00</a:t>
            </a:r>
          </a:p>
        </p:txBody>
      </p:sp>
    </p:spTree>
    <p:extLst>
      <p:ext uri="{BB962C8B-B14F-4D97-AF65-F5344CB8AC3E}">
        <p14:creationId xmlns:p14="http://schemas.microsoft.com/office/powerpoint/2010/main" val="391490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388436" cy="42367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sz="4800" b="1"/>
              <a:t>ADRES: </a:t>
            </a:r>
            <a:r>
              <a:rPr lang="pl-PL" sz="4800" b="1" smtClean="0">
                <a:solidFill>
                  <a:schemeClr val="accent5"/>
                </a:solidFill>
              </a:rPr>
              <a:t>0000F438</a:t>
            </a:r>
            <a:r>
              <a:rPr lang="pl-PL" sz="4800" b="1" smtClean="0"/>
              <a:t>h                 </a:t>
            </a:r>
            <a:r>
              <a:rPr lang="pl-PL" altLang="ja-JP" sz="4800" b="1" smtClean="0"/>
              <a:t>MOV </a:t>
            </a:r>
            <a:r>
              <a:rPr lang="pl-PL" altLang="ja-JP" sz="4800" b="1"/>
              <a:t>BYTE PTR </a:t>
            </a:r>
            <a:r>
              <a:rPr lang="pl-PL" altLang="ja-JP" sz="4800" b="1" smtClean="0"/>
              <a:t>[ADRES], </a:t>
            </a:r>
            <a:r>
              <a:rPr lang="pl-PL" altLang="ja-JP" sz="4800" b="1"/>
              <a:t>80h</a:t>
            </a:r>
            <a:endParaRPr lang="pl-PL" sz="4800" b="1"/>
          </a:p>
          <a:p>
            <a:pPr marL="0" indent="0">
              <a:buNone/>
            </a:pPr>
            <a:r>
              <a:rPr lang="pl-PL" sz="4800" b="1"/>
              <a:t>0000F410  02 00 03 00 01 00 00 00  30 84 04 08 34 00 00 00</a:t>
            </a:r>
          </a:p>
          <a:p>
            <a:pPr marL="0" indent="0">
              <a:buNone/>
            </a:pPr>
            <a:r>
              <a:rPr lang="pl-PL" sz="4800" b="1"/>
              <a:t>0000F420  ec 22 00 00 00 00 00 00  34 00 20 00 08 00 28 00</a:t>
            </a:r>
          </a:p>
          <a:p>
            <a:pPr marL="0" indent="0">
              <a:buNone/>
            </a:pPr>
            <a:r>
              <a:rPr lang="pl-PL" sz="4800" b="1"/>
              <a:t>0000F430  ec 22 00 00 00 00 00 00  </a:t>
            </a:r>
            <a:r>
              <a:rPr lang="pl-PL" sz="4800" b="1" smtClean="0">
                <a:solidFill>
                  <a:schemeClr val="accent5"/>
                </a:solidFill>
              </a:rPr>
              <a:t>80</a:t>
            </a:r>
            <a:r>
              <a:rPr lang="pl-PL" sz="4800" b="1" smtClean="0"/>
              <a:t> </a:t>
            </a:r>
            <a:r>
              <a:rPr lang="pl-PL" sz="4800" b="1"/>
              <a:t>00 20 00 08 00 28 00</a:t>
            </a:r>
          </a:p>
          <a:p>
            <a:pPr marL="0" indent="0">
              <a:buNone/>
            </a:pPr>
            <a:r>
              <a:rPr lang="pl-PL" sz="4800" b="1"/>
              <a:t>0000F440  ec 22 00 00 00 00 00 00  34 00 20 00 08 00 28 00</a:t>
            </a:r>
          </a:p>
        </p:txBody>
      </p:sp>
    </p:spTree>
    <p:extLst>
      <p:ext uri="{BB962C8B-B14F-4D97-AF65-F5344CB8AC3E}">
        <p14:creationId xmlns:p14="http://schemas.microsoft.com/office/powerpoint/2010/main" val="3837025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388436" cy="42367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sz="4800" b="1"/>
              <a:t>ADRES: </a:t>
            </a:r>
            <a:r>
              <a:rPr lang="pl-PL" sz="4800" b="1" smtClean="0">
                <a:solidFill>
                  <a:schemeClr val="accent5"/>
                </a:solidFill>
              </a:rPr>
              <a:t>0000F438</a:t>
            </a:r>
            <a:r>
              <a:rPr lang="pl-PL" sz="4800" b="1" smtClean="0"/>
              <a:t>h                 </a:t>
            </a:r>
            <a:r>
              <a:rPr lang="pl-PL" altLang="ja-JP" sz="4800" b="1" smtClean="0"/>
              <a:t>MOV WORD </a:t>
            </a:r>
            <a:r>
              <a:rPr lang="pl-PL" altLang="ja-JP" sz="4800" b="1"/>
              <a:t>PTR </a:t>
            </a:r>
            <a:r>
              <a:rPr lang="pl-PL" altLang="ja-JP" sz="4800" b="1" smtClean="0"/>
              <a:t>[ADRES], </a:t>
            </a:r>
            <a:r>
              <a:rPr lang="pl-PL" altLang="ja-JP" sz="4800" b="1"/>
              <a:t>80h</a:t>
            </a:r>
            <a:endParaRPr lang="pl-PL" sz="4800" b="1"/>
          </a:p>
          <a:p>
            <a:pPr marL="0" indent="0">
              <a:buNone/>
            </a:pPr>
            <a:r>
              <a:rPr lang="pl-PL" sz="4800" b="1"/>
              <a:t>0000F410  02 00 03 00 01 00 00 00  30 84 04 08 34 00 00 00</a:t>
            </a:r>
          </a:p>
          <a:p>
            <a:pPr marL="0" indent="0">
              <a:buNone/>
            </a:pPr>
            <a:r>
              <a:rPr lang="pl-PL" sz="4800" b="1"/>
              <a:t>0000F420  ec 22 00 00 00 00 00 00  34 00 20 00 08 00 28 00</a:t>
            </a:r>
          </a:p>
          <a:p>
            <a:pPr marL="0" indent="0">
              <a:buNone/>
            </a:pPr>
            <a:r>
              <a:rPr lang="pl-PL" sz="4800" b="1"/>
              <a:t>0000F430  ec 22 00 00 00 00 00 00  </a:t>
            </a:r>
            <a:r>
              <a:rPr lang="pl-PL" sz="4800" b="1">
                <a:solidFill>
                  <a:schemeClr val="accent5"/>
                </a:solidFill>
              </a:rPr>
              <a:t>34</a:t>
            </a:r>
            <a:r>
              <a:rPr lang="pl-PL" sz="4800" b="1"/>
              <a:t> </a:t>
            </a:r>
            <a:r>
              <a:rPr lang="pl-PL" sz="4800" b="1">
                <a:solidFill>
                  <a:schemeClr val="accent5"/>
                </a:solidFill>
              </a:rPr>
              <a:t>00</a:t>
            </a:r>
            <a:r>
              <a:rPr lang="pl-PL" sz="4800" b="1"/>
              <a:t> 20 00 08 00 28 00</a:t>
            </a:r>
          </a:p>
          <a:p>
            <a:pPr marL="0" indent="0">
              <a:buNone/>
            </a:pPr>
            <a:r>
              <a:rPr lang="pl-PL" sz="4800" b="1"/>
              <a:t>0000F440  ec 22 00 00 00 00 00 00  34 00 20 00 08 00 28 00</a:t>
            </a:r>
          </a:p>
        </p:txBody>
      </p:sp>
    </p:spTree>
    <p:extLst>
      <p:ext uri="{BB962C8B-B14F-4D97-AF65-F5344CB8AC3E}">
        <p14:creationId xmlns:p14="http://schemas.microsoft.com/office/powerpoint/2010/main" val="36859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388436" cy="42367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sz="4800" b="1"/>
              <a:t>ADRES: </a:t>
            </a:r>
            <a:r>
              <a:rPr lang="pl-PL" sz="4800" b="1" smtClean="0">
                <a:solidFill>
                  <a:schemeClr val="accent5"/>
                </a:solidFill>
              </a:rPr>
              <a:t>0000F438</a:t>
            </a:r>
            <a:r>
              <a:rPr lang="pl-PL" sz="4800" b="1" smtClean="0"/>
              <a:t>h                </a:t>
            </a:r>
            <a:r>
              <a:rPr lang="pl-PL" altLang="ja-JP" sz="4800" b="1" smtClean="0"/>
              <a:t>MOV DWORD </a:t>
            </a:r>
            <a:r>
              <a:rPr lang="pl-PL" altLang="ja-JP" sz="4800" b="1"/>
              <a:t>PTR </a:t>
            </a:r>
            <a:r>
              <a:rPr lang="pl-PL" altLang="ja-JP" sz="4800" b="1" smtClean="0"/>
              <a:t>[ADRES], </a:t>
            </a:r>
            <a:r>
              <a:rPr lang="pl-PL" altLang="ja-JP" sz="4800" b="1"/>
              <a:t>80h</a:t>
            </a:r>
            <a:endParaRPr lang="pl-PL" sz="4800" b="1"/>
          </a:p>
          <a:p>
            <a:pPr marL="0" indent="0">
              <a:buNone/>
            </a:pPr>
            <a:r>
              <a:rPr lang="pl-PL" sz="4800" b="1"/>
              <a:t>0000F410  02 00 03 00 01 00 00 00  30 84 04 08 34 00 00 00</a:t>
            </a:r>
          </a:p>
          <a:p>
            <a:pPr marL="0" indent="0">
              <a:buNone/>
            </a:pPr>
            <a:r>
              <a:rPr lang="pl-PL" sz="4800" b="1"/>
              <a:t>0000F420  ec 22 00 00 00 00 00 00  34 00 20 00 08 00 28 00</a:t>
            </a:r>
          </a:p>
          <a:p>
            <a:pPr marL="0" indent="0">
              <a:buNone/>
            </a:pPr>
            <a:r>
              <a:rPr lang="pl-PL" sz="4800" b="1"/>
              <a:t>0000F430  ec 22 00 00 00 00 00 00  </a:t>
            </a:r>
            <a:r>
              <a:rPr lang="pl-PL" sz="4800" b="1">
                <a:solidFill>
                  <a:schemeClr val="accent5"/>
                </a:solidFill>
              </a:rPr>
              <a:t>34</a:t>
            </a:r>
            <a:r>
              <a:rPr lang="pl-PL" sz="4800" b="1"/>
              <a:t> </a:t>
            </a:r>
            <a:r>
              <a:rPr lang="pl-PL" sz="4800" b="1">
                <a:solidFill>
                  <a:schemeClr val="accent5"/>
                </a:solidFill>
              </a:rPr>
              <a:t>00</a:t>
            </a:r>
            <a:r>
              <a:rPr lang="pl-PL" sz="4800" b="1"/>
              <a:t> </a:t>
            </a:r>
            <a:r>
              <a:rPr lang="pl-PL" sz="4800" b="1">
                <a:solidFill>
                  <a:schemeClr val="accent5"/>
                </a:solidFill>
              </a:rPr>
              <a:t>20 00 </a:t>
            </a:r>
            <a:r>
              <a:rPr lang="pl-PL" sz="4800" b="1"/>
              <a:t>08 00 28 00</a:t>
            </a:r>
          </a:p>
          <a:p>
            <a:pPr marL="0" indent="0">
              <a:buNone/>
            </a:pPr>
            <a:r>
              <a:rPr lang="pl-PL" sz="4800" b="1"/>
              <a:t>0000F440  ec 22 00 00 00 00 00 00  34 00 20 00 08 00 28 00</a:t>
            </a:r>
          </a:p>
        </p:txBody>
      </p:sp>
    </p:spTree>
    <p:extLst>
      <p:ext uri="{BB962C8B-B14F-4D97-AF65-F5344CB8AC3E}">
        <p14:creationId xmlns:p14="http://schemas.microsoft.com/office/powerpoint/2010/main" val="137418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388436" cy="423670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sz="4800" b="1" dirty="0"/>
              <a:t>ADRES: </a:t>
            </a:r>
            <a:r>
              <a:rPr lang="pl-PL" sz="4800" b="1" dirty="0" smtClean="0">
                <a:solidFill>
                  <a:schemeClr val="accent5"/>
                </a:solidFill>
              </a:rPr>
              <a:t>0000F438</a:t>
            </a:r>
            <a:r>
              <a:rPr lang="pl-PL" sz="4800" b="1" dirty="0" smtClean="0"/>
              <a:t>h                </a:t>
            </a:r>
            <a:r>
              <a:rPr lang="pl-PL" altLang="ja-JP" sz="4800" b="1" dirty="0" smtClean="0"/>
              <a:t>MOV DWORD </a:t>
            </a:r>
            <a:r>
              <a:rPr lang="pl-PL" altLang="ja-JP" sz="4800" b="1" dirty="0"/>
              <a:t>PTR </a:t>
            </a:r>
            <a:r>
              <a:rPr lang="pl-PL" altLang="ja-JP" sz="4800" b="1" dirty="0" smtClean="0"/>
              <a:t>[ADRES], </a:t>
            </a:r>
            <a:r>
              <a:rPr lang="pl-PL" altLang="ja-JP" sz="4800" b="1" dirty="0"/>
              <a:t>80h</a:t>
            </a:r>
            <a:endParaRPr lang="pl-PL" sz="4800" b="1" dirty="0"/>
          </a:p>
          <a:p>
            <a:pPr marL="0" indent="0">
              <a:buNone/>
            </a:pPr>
            <a:r>
              <a:rPr lang="pl-PL" sz="4800" b="1" dirty="0"/>
              <a:t>0000F410  02 00 03 00 01 00 00 00  30 84 04 08 34 00 00 00</a:t>
            </a:r>
          </a:p>
          <a:p>
            <a:pPr marL="0" indent="0">
              <a:buNone/>
            </a:pPr>
            <a:r>
              <a:rPr lang="pl-PL" sz="4800" b="1" dirty="0"/>
              <a:t>0000F420  </a:t>
            </a:r>
            <a:r>
              <a:rPr lang="pl-PL" sz="4800" b="1" dirty="0" err="1"/>
              <a:t>ec</a:t>
            </a:r>
            <a:r>
              <a:rPr lang="pl-PL" sz="4800" b="1" dirty="0"/>
              <a:t> 22 00 00 00 00 00 00  34 00 20 00 08 00 28 00</a:t>
            </a:r>
          </a:p>
          <a:p>
            <a:pPr marL="0" indent="0">
              <a:buNone/>
            </a:pPr>
            <a:r>
              <a:rPr lang="pl-PL" sz="4800" b="1" dirty="0"/>
              <a:t>0000F430  </a:t>
            </a:r>
            <a:r>
              <a:rPr lang="pl-PL" sz="4800" b="1" dirty="0" err="1"/>
              <a:t>ec</a:t>
            </a:r>
            <a:r>
              <a:rPr lang="pl-PL" sz="4800" b="1" dirty="0"/>
              <a:t> 22 00 00 00 00 00 00  </a:t>
            </a:r>
            <a:r>
              <a:rPr lang="pl-PL" sz="4800" b="1" dirty="0">
                <a:solidFill>
                  <a:schemeClr val="accent5"/>
                </a:solidFill>
              </a:rPr>
              <a:t>8</a:t>
            </a:r>
            <a:r>
              <a:rPr lang="pl-PL" sz="4800" b="1" dirty="0" smtClean="0">
                <a:solidFill>
                  <a:schemeClr val="accent5"/>
                </a:solidFill>
              </a:rPr>
              <a:t>0</a:t>
            </a:r>
            <a:r>
              <a:rPr lang="pl-PL" sz="4800" b="1" dirty="0" smtClean="0"/>
              <a:t> </a:t>
            </a:r>
            <a:r>
              <a:rPr lang="pl-PL" sz="4800" b="1" dirty="0" smtClean="0">
                <a:solidFill>
                  <a:schemeClr val="accent5"/>
                </a:solidFill>
              </a:rPr>
              <a:t>00</a:t>
            </a:r>
            <a:r>
              <a:rPr lang="pl-PL" sz="4800" b="1" dirty="0" smtClean="0"/>
              <a:t> </a:t>
            </a:r>
            <a:r>
              <a:rPr lang="pl-PL" sz="4800" b="1" dirty="0" smtClean="0">
                <a:solidFill>
                  <a:schemeClr val="accent5"/>
                </a:solidFill>
              </a:rPr>
              <a:t>00 00 </a:t>
            </a:r>
            <a:r>
              <a:rPr lang="pl-PL" sz="4800" b="1" dirty="0" smtClean="0"/>
              <a:t>08 </a:t>
            </a:r>
            <a:r>
              <a:rPr lang="pl-PL" sz="4800" b="1" dirty="0"/>
              <a:t>00 28 00</a:t>
            </a:r>
          </a:p>
          <a:p>
            <a:pPr marL="0" indent="0">
              <a:buNone/>
            </a:pPr>
            <a:r>
              <a:rPr lang="pl-PL" sz="4800" b="1" dirty="0"/>
              <a:t>0000F440  </a:t>
            </a:r>
            <a:r>
              <a:rPr lang="pl-PL" sz="4800" b="1" dirty="0" err="1"/>
              <a:t>ec</a:t>
            </a:r>
            <a:r>
              <a:rPr lang="pl-PL" sz="4800" b="1" dirty="0"/>
              <a:t> 22 00 00 00 00 00 00  34 00 20 </a:t>
            </a:r>
            <a:r>
              <a:rPr lang="pl-PL" sz="4800" b="1" dirty="0" smtClean="0"/>
              <a:t>00 </a:t>
            </a:r>
            <a:r>
              <a:rPr lang="pl-PL" sz="4800" b="1" dirty="0"/>
              <a:t>08 00 28 00</a:t>
            </a:r>
          </a:p>
        </p:txBody>
      </p:sp>
    </p:spTree>
    <p:extLst>
      <p:ext uri="{BB962C8B-B14F-4D97-AF65-F5344CB8AC3E}">
        <p14:creationId xmlns:p14="http://schemas.microsoft.com/office/powerpoint/2010/main" val="34303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XCHG </a:t>
            </a:r>
            <a:r>
              <a:rPr lang="en-US" smtClean="0"/>
              <a:t>•</a:t>
            </a:r>
            <a:r>
              <a:rPr lang="pl-PL" smtClean="0"/>
              <a:t> EXCHANGE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XCHG A, B</a:t>
            </a:r>
          </a:p>
          <a:p>
            <a:pPr marL="0" indent="0" algn="ctr">
              <a:buNone/>
            </a:pPr>
            <a:r>
              <a:rPr lang="pl-PL" sz="4800" b="1" smtClean="0"/>
              <a:t>ZAMIEŃ WARTOŚĆ A </a:t>
            </a:r>
            <a:r>
              <a:rPr lang="pl-PL" sz="4800" b="1" smtClean="0">
                <a:sym typeface="Wingdings" panose="05000000000000000000" pitchFamily="2" charset="2"/>
              </a:rPr>
              <a:t> B</a:t>
            </a:r>
            <a:endParaRPr lang="pl-PL" sz="4800" b="1" smtClean="0"/>
          </a:p>
          <a:p>
            <a:pPr marL="0" indent="0" algn="ctr">
              <a:buNone/>
            </a:pPr>
            <a:r>
              <a:rPr lang="pl-PL" sz="4800" b="1" smtClean="0"/>
              <a:t>NIE WOLNO UŻYWAĆ STAŁYCH</a:t>
            </a:r>
          </a:p>
        </p:txBody>
      </p:sp>
    </p:spTree>
    <p:extLst>
      <p:ext uri="{BB962C8B-B14F-4D97-AF65-F5344CB8AC3E}">
        <p14:creationId xmlns:p14="http://schemas.microsoft.com/office/powerpoint/2010/main" val="39037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REJESTRY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| EBX | ECX | EDX</a:t>
            </a:r>
          </a:p>
          <a:p>
            <a:pPr marL="0" indent="0" algn="ctr">
              <a:buNone/>
            </a:pPr>
            <a:r>
              <a:rPr lang="pl-PL" sz="4800" b="1" smtClean="0"/>
              <a:t>ESI | EDI | ESP | EBP</a:t>
            </a:r>
          </a:p>
          <a:p>
            <a:pPr marL="0" indent="0" algn="ctr">
              <a:buNone/>
            </a:pPr>
            <a:r>
              <a:rPr lang="pl-PL" sz="4800" b="1" smtClean="0"/>
              <a:t>EFLAGS | EIP | …?</a:t>
            </a:r>
            <a:endParaRPr lang="en-US" sz="4800" b="1"/>
          </a:p>
        </p:txBody>
      </p:sp>
    </p:spTree>
    <p:extLst>
      <p:ext uri="{BB962C8B-B14F-4D97-AF65-F5344CB8AC3E}">
        <p14:creationId xmlns:p14="http://schemas.microsoft.com/office/powerpoint/2010/main" val="2399985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FLAGI </a:t>
            </a:r>
            <a:r>
              <a:rPr lang="en-US" smtClean="0"/>
              <a:t>•</a:t>
            </a:r>
            <a:r>
              <a:rPr lang="pl-PL" smtClean="0"/>
              <a:t> SET/CLEAR/COMPLEMENT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STC </a:t>
            </a:r>
            <a:r>
              <a:rPr lang="pl-PL" sz="4800" smtClean="0"/>
              <a:t>-&gt; </a:t>
            </a:r>
            <a:r>
              <a:rPr lang="pl-PL" altLang="ja-JP" sz="4800" b="1" smtClean="0"/>
              <a:t>CF = 1</a:t>
            </a:r>
          </a:p>
          <a:p>
            <a:pPr marL="0" indent="0" algn="ctr">
              <a:buNone/>
            </a:pPr>
            <a:r>
              <a:rPr lang="pl-PL" sz="4800" b="1" smtClean="0"/>
              <a:t>CLC </a:t>
            </a:r>
            <a:r>
              <a:rPr lang="pl-PL" sz="4800" smtClean="0"/>
              <a:t>-&gt; </a:t>
            </a:r>
            <a:r>
              <a:rPr lang="pl-PL" sz="4800" b="1" smtClean="0"/>
              <a:t>CF = 0</a:t>
            </a:r>
          </a:p>
          <a:p>
            <a:pPr marL="0" indent="0" algn="ctr">
              <a:buNone/>
            </a:pPr>
            <a:r>
              <a:rPr lang="pl-PL" sz="4800" b="1" smtClean="0"/>
              <a:t>  CMC </a:t>
            </a:r>
            <a:r>
              <a:rPr lang="pl-PL" sz="4800" smtClean="0"/>
              <a:t>-&gt; </a:t>
            </a:r>
            <a:r>
              <a:rPr lang="pl-PL" sz="4800" b="1" smtClean="0"/>
              <a:t>CF = !CF</a:t>
            </a:r>
          </a:p>
        </p:txBody>
      </p:sp>
    </p:spTree>
    <p:extLst>
      <p:ext uri="{BB962C8B-B14F-4D97-AF65-F5344CB8AC3E}">
        <p14:creationId xmlns:p14="http://schemas.microsoft.com/office/powerpoint/2010/main" val="500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 smtClean="0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00FF563A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00000000</a:t>
            </a:r>
          </a:p>
        </p:txBody>
      </p:sp>
      <p:sp>
        <p:nvSpPr>
          <p:cNvPr id="8" name="Strzałka w lewo 7"/>
          <p:cNvSpPr/>
          <p:nvPr/>
        </p:nvSpPr>
        <p:spPr>
          <a:xfrm>
            <a:off x="11381997" y="5320146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44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 smtClean="0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00FF563A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00000000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0" y="2394064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5320146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1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 smtClean="0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</a:t>
            </a:r>
            <a:r>
              <a:rPr lang="pl-PL" sz="4800" b="1" dirty="0" smtClean="0">
                <a:solidFill>
                  <a:schemeClr val="accent5"/>
                </a:solidFill>
              </a:rPr>
              <a:t>36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00000000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0" y="2394064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3192088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00FF5636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00000000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0" y="3212869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3192088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5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/>
              <a:t>ESP</a:t>
            </a:r>
            <a:r>
              <a:rPr lang="pl-PL" sz="4800" b="1" smtClean="0"/>
              <a:t>: 00FF56</a:t>
            </a:r>
            <a:r>
              <a:rPr lang="pl-PL" sz="4800" b="1" smtClean="0">
                <a:solidFill>
                  <a:schemeClr val="accent5"/>
                </a:solidFill>
              </a:rPr>
              <a:t>38</a:t>
            </a:r>
          </a:p>
          <a:p>
            <a:pPr marL="0" indent="0">
              <a:buNone/>
            </a:pPr>
            <a:endParaRPr lang="pl-PL" altLang="ja-JP" sz="4800" b="1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EDX: 0000</a:t>
            </a:r>
            <a:r>
              <a:rPr lang="pl-PL" sz="4800" b="1" smtClean="0">
                <a:solidFill>
                  <a:schemeClr val="accent5"/>
                </a:solidFill>
              </a:rPr>
              <a:t>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0" y="3212869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8" y="4281055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4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/>
              <a:t>ESP</a:t>
            </a:r>
            <a:r>
              <a:rPr lang="pl-PL" sz="4800" b="1" smtClean="0"/>
              <a:t>: 00FF5638</a:t>
            </a:r>
          </a:p>
          <a:p>
            <a:pPr marL="0" indent="0">
              <a:buNone/>
            </a:pPr>
            <a:endParaRPr lang="pl-PL" altLang="ja-JP" sz="4800" b="1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smtClean="0"/>
              <a:t>EAX: 5204F36B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4056637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8" y="4281055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</a:t>
            </a:r>
            <a:r>
              <a:rPr lang="pl-PL" sz="4800" b="1" dirty="0" smtClean="0">
                <a:solidFill>
                  <a:schemeClr val="accent5"/>
                </a:solidFill>
              </a:rPr>
              <a:t>3A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</a:t>
            </a:r>
            <a:r>
              <a:rPr lang="pl-PL" altLang="ja-JP" sz="4800" b="1" dirty="0" smtClean="0">
                <a:solidFill>
                  <a:schemeClr val="accent5"/>
                </a:solidFill>
              </a:rPr>
              <a:t>5204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4056637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8" y="5328459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7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6B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F3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52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00FF563A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52045204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4813095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8" y="5328459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6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42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>
                <a:solidFill>
                  <a:schemeClr val="accent5"/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dirty="0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</a:t>
            </a:r>
            <a:r>
              <a:rPr lang="pl-PL" sz="4800" b="1" dirty="0" smtClean="0">
                <a:solidFill>
                  <a:schemeClr val="accent5"/>
                </a:solidFill>
              </a:rPr>
              <a:t>36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52045204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4813095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3192089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1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REJESTRY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| EBX | ECX | EDX</a:t>
            </a:r>
          </a:p>
          <a:p>
            <a:pPr marL="0" indent="0" algn="ctr">
              <a:buNone/>
            </a:pPr>
            <a:r>
              <a:rPr lang="pl-PL" sz="4800" b="1" smtClean="0"/>
              <a:t>ESI | EDI |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ESP</a:t>
            </a:r>
            <a:r>
              <a:rPr lang="pl-PL" sz="4800" b="1" smtClean="0"/>
              <a:t> |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EBP</a:t>
            </a:r>
          </a:p>
          <a:p>
            <a:pPr marL="0" indent="0" algn="ctr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EFLAGS</a:t>
            </a:r>
            <a:r>
              <a:rPr lang="pl-PL" sz="4800" b="1" smtClean="0"/>
              <a:t> |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EIP</a:t>
            </a:r>
            <a:r>
              <a:rPr lang="pl-PL" sz="4800" b="1" smtClean="0"/>
              <a:t> | …?</a:t>
            </a:r>
            <a:endParaRPr lang="en-US" sz="4800" b="1"/>
          </a:p>
        </p:txBody>
      </p:sp>
    </p:spTree>
    <p:extLst>
      <p:ext uri="{BB962C8B-B14F-4D97-AF65-F5344CB8AC3E}">
        <p14:creationId xmlns:p14="http://schemas.microsoft.com/office/powerpoint/2010/main" val="24841269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42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00FF5636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52045204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5652680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3192089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POP/PUSH </a:t>
            </a:r>
            <a:r>
              <a:rPr lang="en-US" smtClean="0"/>
              <a:t>•</a:t>
            </a:r>
            <a:r>
              <a:rPr lang="pl-PL" smtClean="0"/>
              <a:t> OPERACJE NA STOSIE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8268" y="2225076"/>
            <a:ext cx="498763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altLang="ja-JP" sz="4800" b="1" smtClean="0"/>
              <a:t>PUSH EAX</a:t>
            </a:r>
          </a:p>
          <a:p>
            <a:pPr marL="0" indent="0">
              <a:buNone/>
            </a:pPr>
            <a:r>
              <a:rPr lang="pl-PL" sz="4800" b="1"/>
              <a:t>POP DX</a:t>
            </a:r>
          </a:p>
          <a:p>
            <a:pPr marL="0" indent="0">
              <a:buNone/>
            </a:pPr>
            <a:r>
              <a:rPr lang="pl-PL" sz="4800" b="1" smtClean="0"/>
              <a:t>POP AX</a:t>
            </a:r>
          </a:p>
          <a:p>
            <a:pPr marL="0" indent="0">
              <a:buNone/>
            </a:pPr>
            <a:r>
              <a:rPr lang="pl-PL" sz="4800" b="1" smtClean="0"/>
              <a:t>PUSH DWORD PTR 42</a:t>
            </a:r>
          </a:p>
          <a:p>
            <a:pPr marL="0" indent="0">
              <a:buNone/>
            </a:pPr>
            <a:r>
              <a:rPr lang="pl-PL" sz="4800" b="1" smtClean="0"/>
              <a:t>POP EAX 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10789920" y="2230600"/>
            <a:ext cx="592078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 2" charset="2"/>
              <a:buNone/>
            </a:pP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42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00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64</a:t>
            </a:r>
          </a:p>
          <a:p>
            <a:pPr marL="0" indent="0" algn="r">
              <a:buFont typeface="Wingdings 2" charset="2"/>
              <a:buNone/>
            </a:pPr>
            <a:r>
              <a:rPr lang="pl-PL" sz="4800" b="1" smtClean="0"/>
              <a:t>5F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6010101" y="2225076"/>
            <a:ext cx="4455622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4800" b="1" dirty="0"/>
              <a:t>ESP</a:t>
            </a:r>
            <a:r>
              <a:rPr lang="pl-PL" sz="4800" b="1" dirty="0" smtClean="0"/>
              <a:t>: 00FF56</a:t>
            </a:r>
            <a:r>
              <a:rPr lang="pl-PL" sz="4800" b="1" dirty="0" smtClean="0">
                <a:solidFill>
                  <a:schemeClr val="accent5"/>
                </a:solidFill>
              </a:rPr>
              <a:t>3A</a:t>
            </a:r>
          </a:p>
          <a:p>
            <a:pPr marL="0" indent="0">
              <a:buNone/>
            </a:pPr>
            <a:endParaRPr lang="pl-PL" altLang="ja-JP" sz="4800" b="1" dirty="0" smtClean="0"/>
          </a:p>
          <a:p>
            <a:pPr marL="0" indent="0">
              <a:buFont typeface="Wingdings 2" charset="2"/>
              <a:buNone/>
            </a:pPr>
            <a:r>
              <a:rPr lang="pl-PL" altLang="ja-JP" sz="4800" b="1" dirty="0" smtClean="0"/>
              <a:t>EAX: </a:t>
            </a:r>
            <a:r>
              <a:rPr lang="pl-PL" altLang="ja-JP" sz="4800" b="1" dirty="0" smtClean="0">
                <a:solidFill>
                  <a:schemeClr val="accent5"/>
                </a:solidFill>
              </a:rPr>
              <a:t>00000042</a:t>
            </a:r>
          </a:p>
          <a:p>
            <a:pPr marL="0" indent="0">
              <a:buFont typeface="Wingdings 2" charset="2"/>
              <a:buNone/>
            </a:pPr>
            <a:r>
              <a:rPr lang="pl-PL" sz="4800" b="1" dirty="0" smtClean="0"/>
              <a:t>EDX: 0000F36B</a:t>
            </a:r>
          </a:p>
        </p:txBody>
      </p:sp>
      <p:sp>
        <p:nvSpPr>
          <p:cNvPr id="7" name="Strzałka w prawo 6"/>
          <p:cNvSpPr/>
          <p:nvPr/>
        </p:nvSpPr>
        <p:spPr>
          <a:xfrm>
            <a:off x="16625" y="5652680"/>
            <a:ext cx="681643" cy="573579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EIP</a:t>
            </a:r>
            <a:endParaRPr lang="en-US"/>
          </a:p>
        </p:txBody>
      </p:sp>
      <p:sp>
        <p:nvSpPr>
          <p:cNvPr id="8" name="Strzałka w lewo 7"/>
          <p:cNvSpPr/>
          <p:nvPr/>
        </p:nvSpPr>
        <p:spPr>
          <a:xfrm>
            <a:off x="11381997" y="5345109"/>
            <a:ext cx="810003" cy="61514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mtClean="0"/>
              <a:t>ESP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0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CBW/CWDE/CWD </a:t>
            </a:r>
            <a:r>
              <a:rPr lang="en-US" smtClean="0"/>
              <a:t>•</a:t>
            </a:r>
            <a:r>
              <a:rPr lang="pl-PL" smtClean="0"/>
              <a:t> CONVERT BYTE/WORD/?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CBW: AX = AL </a:t>
            </a:r>
            <a:r>
              <a:rPr lang="pl-PL" altLang="ja-JP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(BYTE -&gt; WORD)</a:t>
            </a:r>
          </a:p>
          <a:p>
            <a:pPr marL="0" indent="0" algn="ctr">
              <a:buNone/>
            </a:pPr>
            <a:r>
              <a:rPr lang="pl-PL" sz="4800" b="1" smtClean="0"/>
              <a:t> CWDE: EAX = AX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(WORD -&gt; DWORD)</a:t>
            </a:r>
          </a:p>
          <a:p>
            <a:pPr marL="0" indent="0" algn="ctr">
              <a:buNone/>
            </a:pPr>
            <a:r>
              <a:rPr lang="pl-PL" sz="4800" b="1" smtClean="0"/>
              <a:t>    CWD: DX:AX = AX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(WORD -&gt; DWORD)</a:t>
            </a:r>
          </a:p>
          <a:p>
            <a:pPr marL="0" indent="0" algn="ctr">
              <a:buNone/>
            </a:pPr>
            <a:r>
              <a:rPr lang="pl-PL" sz="4800" b="1" smtClean="0"/>
              <a:t>^ OPERACJE ZE ZNAKIEM ^</a:t>
            </a:r>
          </a:p>
          <a:p>
            <a:pPr marL="0" indent="0" algn="ctr">
              <a:buNone/>
            </a:pPr>
            <a:r>
              <a:rPr lang="pl-PL" sz="4800" b="1" smtClean="0"/>
              <a:t>AX = -123 -&gt; CWDE -&gt; EAX = -123</a:t>
            </a:r>
          </a:p>
        </p:txBody>
      </p:sp>
    </p:spTree>
    <p:extLst>
      <p:ext uri="{BB962C8B-B14F-4D97-AF65-F5344CB8AC3E}">
        <p14:creationId xmlns:p14="http://schemas.microsoft.com/office/powerpoint/2010/main" val="15643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CBW/CWDE/CWD </a:t>
            </a:r>
            <a:r>
              <a:rPr lang="en-US" smtClean="0"/>
              <a:t>•</a:t>
            </a:r>
            <a:r>
              <a:rPr lang="pl-PL" smtClean="0"/>
              <a:t> CONVERT BYTE/WORD/?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BEZ ZNAKU?</a:t>
            </a:r>
          </a:p>
          <a:p>
            <a:pPr marL="0" indent="0" algn="ctr">
              <a:buNone/>
            </a:pPr>
            <a:r>
              <a:rPr lang="pl-PL" sz="4800" b="1" smtClean="0"/>
              <a:t>AND EAX, </a:t>
            </a:r>
            <a:r>
              <a:rPr lang="pl-PL" sz="4800" b="1" smtClean="0">
                <a:solidFill>
                  <a:schemeClr val="accent5"/>
                </a:solidFill>
              </a:rPr>
              <a:t>0000FFFF</a:t>
            </a:r>
            <a:r>
              <a:rPr lang="pl-PL" sz="4800" b="1" smtClean="0"/>
              <a:t>h</a:t>
            </a:r>
          </a:p>
          <a:p>
            <a:pPr marL="0" indent="0" algn="ctr">
              <a:buNone/>
            </a:pPr>
            <a:r>
              <a:rPr lang="pl-PL" sz="4800" b="1" smtClean="0"/>
              <a:t>WYZERUJE WSZYSTKO NAD AX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38673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CBW/CWDE/CWD </a:t>
            </a:r>
            <a:r>
              <a:rPr lang="en-US" smtClean="0"/>
              <a:t>•</a:t>
            </a:r>
            <a:r>
              <a:rPr lang="pl-PL" smtClean="0"/>
              <a:t> CONVERT BYTE/WORD/?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BEZ ZNAKU?</a:t>
            </a:r>
          </a:p>
          <a:p>
            <a:pPr marL="0" indent="0" algn="ctr">
              <a:buNone/>
            </a:pPr>
            <a:r>
              <a:rPr lang="pl-PL" sz="4800" b="1" smtClean="0"/>
              <a:t>AND EAX, </a:t>
            </a:r>
            <a:r>
              <a:rPr lang="pl-PL" sz="4800" b="1" smtClean="0">
                <a:solidFill>
                  <a:schemeClr val="accent5"/>
                </a:solidFill>
              </a:rPr>
              <a:t>000000FF</a:t>
            </a:r>
            <a:r>
              <a:rPr lang="pl-PL" sz="4800" b="1" smtClean="0"/>
              <a:t>h</a:t>
            </a:r>
          </a:p>
          <a:p>
            <a:pPr marL="0" indent="0" algn="ctr">
              <a:buNone/>
            </a:pPr>
            <a:r>
              <a:rPr lang="pl-PL" sz="4800" b="1" smtClean="0"/>
              <a:t>WYZERUJE WSZYSTKO NAD AL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314686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pl-PL" sz="4800" b="1" smtClean="0"/>
              <a:t>A += B      | ADD A, B</a:t>
            </a:r>
          </a:p>
          <a:p>
            <a:pPr marL="0" indent="0" algn="ctr">
              <a:buNone/>
            </a:pPr>
            <a:r>
              <a:rPr lang="pl-PL" sz="4800" b="1" smtClean="0"/>
              <a:t>A += B + CF | ADC A, B</a:t>
            </a:r>
          </a:p>
          <a:p>
            <a:pPr marL="0" indent="0" algn="ctr">
              <a:buNone/>
            </a:pPr>
            <a:r>
              <a:rPr lang="pl-PL" sz="4800" b="1" smtClean="0"/>
              <a:t>A -= B      | SUB A, B</a:t>
            </a:r>
          </a:p>
          <a:p>
            <a:pPr marL="0" indent="0" algn="ctr">
              <a:buNone/>
            </a:pPr>
            <a:r>
              <a:rPr lang="pl-PL" sz="4800" b="1"/>
              <a:t>A </a:t>
            </a:r>
            <a:r>
              <a:rPr lang="pl-PL" sz="4800" b="1" smtClean="0"/>
              <a:t>-= </a:t>
            </a:r>
            <a:r>
              <a:rPr lang="pl-PL" sz="4800" b="1"/>
              <a:t>B + CF </a:t>
            </a:r>
            <a:r>
              <a:rPr lang="pl-PL" sz="4800" b="1" smtClean="0"/>
              <a:t>| SBB A, B</a:t>
            </a:r>
          </a:p>
          <a:p>
            <a:pPr marL="0" indent="0" algn="ctr">
              <a:buNone/>
            </a:pPr>
            <a:r>
              <a:rPr lang="pl-PL" sz="4800" b="1" smtClean="0"/>
              <a:t>A += 1      | INC A</a:t>
            </a:r>
            <a:r>
              <a:rPr lang="pl-PL" sz="4800" b="1"/>
              <a:t>  </a:t>
            </a:r>
            <a:r>
              <a:rPr lang="pl-PL" sz="4800" b="1" smtClean="0"/>
              <a:t> </a:t>
            </a:r>
          </a:p>
          <a:p>
            <a:pPr marL="0" indent="0" algn="ctr">
              <a:buNone/>
            </a:pPr>
            <a:r>
              <a:rPr lang="pl-PL" sz="4800" b="1"/>
              <a:t>A </a:t>
            </a:r>
            <a:r>
              <a:rPr lang="pl-PL" sz="4800" b="1" smtClean="0"/>
              <a:t>-= </a:t>
            </a:r>
            <a:r>
              <a:rPr lang="pl-PL" sz="4800" b="1"/>
              <a:t>1      | </a:t>
            </a:r>
            <a:r>
              <a:rPr lang="pl-PL" sz="4800" b="1" smtClean="0"/>
              <a:t>DEC </a:t>
            </a:r>
            <a:r>
              <a:rPr lang="pl-PL" sz="4800" b="1"/>
              <a:t>A   </a:t>
            </a:r>
          </a:p>
        </p:txBody>
      </p:sp>
    </p:spTree>
    <p:extLst>
      <p:ext uri="{BB962C8B-B14F-4D97-AF65-F5344CB8AC3E}">
        <p14:creationId xmlns:p14="http://schemas.microsoft.com/office/powerpoint/2010/main" val="313215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= FFFFFFFF</a:t>
            </a:r>
          </a:p>
          <a:p>
            <a:pPr marL="0" indent="0" algn="ctr">
              <a:buNone/>
            </a:pPr>
            <a:r>
              <a:rPr lang="pl-PL" sz="4800" b="1" smtClean="0"/>
              <a:t>ADD EAX, 1</a:t>
            </a:r>
          </a:p>
          <a:p>
            <a:pPr marL="0" indent="0" algn="ctr">
              <a:buNone/>
            </a:pPr>
            <a:r>
              <a:rPr lang="pl-PL" sz="4800" b="1" smtClean="0"/>
              <a:t>EAX = ????????</a:t>
            </a:r>
          </a:p>
          <a:p>
            <a:pPr marL="0" indent="0" algn="ctr">
              <a:buNone/>
            </a:pP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2040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= FFFFFFFF</a:t>
            </a:r>
          </a:p>
          <a:p>
            <a:pPr marL="0" indent="0" algn="ctr">
              <a:buNone/>
            </a:pPr>
            <a:r>
              <a:rPr lang="pl-PL" sz="4800" b="1" smtClean="0"/>
              <a:t>ADD EAX, 1</a:t>
            </a:r>
          </a:p>
          <a:p>
            <a:pPr marL="0" indent="0" algn="ctr">
              <a:buNone/>
            </a:pPr>
            <a:r>
              <a:rPr lang="pl-PL" sz="4800" b="1" smtClean="0"/>
              <a:t>EAX = </a:t>
            </a:r>
            <a:r>
              <a:rPr lang="pl-PL" sz="4800" b="1" smtClean="0">
                <a:solidFill>
                  <a:schemeClr val="accent5"/>
                </a:solidFill>
              </a:rPr>
              <a:t>00000000</a:t>
            </a:r>
          </a:p>
          <a:p>
            <a:pPr marL="0" indent="0" algn="ctr">
              <a:buNone/>
            </a:pPr>
            <a:endParaRPr lang="pl-PL" sz="4800" b="1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06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= FFFFFFFF</a:t>
            </a:r>
          </a:p>
          <a:p>
            <a:pPr marL="0" indent="0" algn="ctr">
              <a:buNone/>
            </a:pPr>
            <a:r>
              <a:rPr lang="pl-PL" sz="4800" b="1" smtClean="0"/>
              <a:t>ADD EAX, 1</a:t>
            </a:r>
          </a:p>
          <a:p>
            <a:pPr marL="0" indent="0" algn="ctr">
              <a:buNone/>
            </a:pPr>
            <a:r>
              <a:rPr lang="pl-PL" sz="4800" b="1" smtClean="0"/>
              <a:t>EAX = </a:t>
            </a:r>
            <a:r>
              <a:rPr lang="pl-PL" sz="4800" b="1" smtClean="0">
                <a:solidFill>
                  <a:schemeClr val="accent5"/>
                </a:solidFill>
              </a:rPr>
              <a:t>00000000</a:t>
            </a:r>
          </a:p>
          <a:p>
            <a:pPr marL="0" indent="0" algn="ctr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CF </a:t>
            </a:r>
            <a:r>
              <a:rPr lang="pl-PL" sz="4800" b="1" smtClean="0">
                <a:solidFill>
                  <a:schemeClr val="accent5"/>
                </a:solidFill>
              </a:rPr>
              <a:t>= 1</a:t>
            </a:r>
            <a:endParaRPr lang="pl-PL" sz="4800" b="1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28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= 00000000</a:t>
            </a:r>
          </a:p>
          <a:p>
            <a:pPr marL="0" indent="0" algn="ctr">
              <a:buNone/>
            </a:pPr>
            <a:r>
              <a:rPr lang="pl-PL" sz="4800" b="1" smtClean="0"/>
              <a:t>SUB EAX, 1</a:t>
            </a:r>
          </a:p>
          <a:p>
            <a:pPr marL="0" indent="0" algn="ctr">
              <a:buNone/>
            </a:pPr>
            <a:r>
              <a:rPr lang="pl-PL" sz="4800" b="1" smtClean="0"/>
              <a:t>EAX = </a:t>
            </a:r>
            <a:r>
              <a:rPr lang="pl-PL" sz="4800" b="1" smtClean="0">
                <a:solidFill>
                  <a:schemeClr val="accent5"/>
                </a:solidFill>
              </a:rPr>
              <a:t>FFFFFFFF</a:t>
            </a:r>
          </a:p>
          <a:p>
            <a:pPr marL="0" indent="0" algn="ctr">
              <a:buNone/>
            </a:pPr>
            <a:endParaRPr lang="pl-PL" sz="4800" b="1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ARSENAŁ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l-PL" b="1" smtClean="0"/>
              <a:t>NOP, MOV, XCHG, LEA, PUSH{F/A</a:t>
            </a:r>
            <a:r>
              <a:rPr lang="pl-PL" b="1"/>
              <a:t>}, </a:t>
            </a:r>
            <a:r>
              <a:rPr lang="pl-PL" b="1" smtClean="0"/>
              <a:t>POP{F/A</a:t>
            </a:r>
            <a:r>
              <a:rPr lang="pl-PL" b="1"/>
              <a:t>}</a:t>
            </a:r>
          </a:p>
          <a:p>
            <a:pPr marL="0" indent="0" algn="ctr">
              <a:buNone/>
            </a:pPr>
            <a:r>
              <a:rPr lang="pl-PL" b="1" smtClean="0"/>
              <a:t>STC, CLC, CMC, CBW, CWDE, CWD, CMP, BT{S/R/C} </a:t>
            </a:r>
          </a:p>
          <a:p>
            <a:pPr marL="0" indent="0" algn="ctr">
              <a:buNone/>
            </a:pPr>
            <a:r>
              <a:rPr lang="pl-PL" b="1" smtClean="0"/>
              <a:t>ADD, ADC, SUB, SBB, {I}DIV, {I}MUL, INC, DEC</a:t>
            </a:r>
          </a:p>
          <a:p>
            <a:pPr marL="0" indent="0" algn="ctr">
              <a:buNone/>
            </a:pPr>
            <a:r>
              <a:rPr lang="pl-PL" b="1" smtClean="0"/>
              <a:t>SAL/R, SHL/R, ROL/R, RCL/R</a:t>
            </a:r>
          </a:p>
          <a:p>
            <a:pPr marL="0" indent="0" algn="ctr">
              <a:buNone/>
            </a:pPr>
            <a:r>
              <a:rPr lang="pl-PL" b="1" smtClean="0"/>
              <a:t>NEG, NOT, AND, OR, XOR</a:t>
            </a:r>
          </a:p>
          <a:p>
            <a:pPr marL="0" indent="0" algn="ctr">
              <a:buNone/>
            </a:pPr>
            <a:r>
              <a:rPr lang="pl-PL" b="1" smtClean="0"/>
              <a:t>JMP, J???, CALL, RET</a:t>
            </a:r>
          </a:p>
        </p:txBody>
      </p:sp>
    </p:spTree>
    <p:extLst>
      <p:ext uri="{BB962C8B-B14F-4D97-AF65-F5344CB8AC3E}">
        <p14:creationId xmlns:p14="http://schemas.microsoft.com/office/powerpoint/2010/main" val="27815116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ADD/ADC/SUB/SBB </a:t>
            </a:r>
            <a:r>
              <a:rPr lang="en-US" smtClean="0"/>
              <a:t>•</a:t>
            </a:r>
            <a:r>
              <a:rPr lang="pl-PL" smtClean="0"/>
              <a:t> ADD/SUBTRACT</a:t>
            </a:r>
            <a:endParaRPr lang="en-US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9029">
            <a:off x="7705520" y="4995551"/>
            <a:ext cx="2502765" cy="1401548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4800" b="1" smtClean="0"/>
              <a:t>EAX = 00000000</a:t>
            </a:r>
          </a:p>
          <a:p>
            <a:pPr marL="0" indent="0" algn="ctr">
              <a:buNone/>
            </a:pPr>
            <a:r>
              <a:rPr lang="pl-PL" sz="4800" b="1" smtClean="0"/>
              <a:t>SUB EAX, 1</a:t>
            </a:r>
          </a:p>
          <a:p>
            <a:pPr marL="0" indent="0" algn="ctr">
              <a:buNone/>
            </a:pPr>
            <a:r>
              <a:rPr lang="pl-PL" sz="4800" b="1" smtClean="0"/>
              <a:t>EAX = </a:t>
            </a:r>
            <a:r>
              <a:rPr lang="pl-PL" sz="4800" b="1" smtClean="0">
                <a:solidFill>
                  <a:schemeClr val="accent5"/>
                </a:solidFill>
              </a:rPr>
              <a:t>FFFFFFFF</a:t>
            </a:r>
          </a:p>
          <a:p>
            <a:pPr marL="0" indent="0" algn="ctr">
              <a:buNone/>
            </a:pPr>
            <a:r>
              <a:rPr lang="pl-PL" sz="4800" b="1" smtClean="0"/>
              <a:t>GANDHI APPROVES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252588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DIV/MUL </a:t>
            </a:r>
            <a:r>
              <a:rPr lang="en-US" smtClean="0"/>
              <a:t>•</a:t>
            </a:r>
            <a:r>
              <a:rPr lang="pl-PL" smtClean="0"/>
              <a:t> DIVIDE/MULTIPLY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sz="4800" b="1" smtClean="0"/>
              <a:t>DIV A: AL = AL/A,         AH = RESZTA</a:t>
            </a:r>
          </a:p>
          <a:p>
            <a:pPr marL="0" indent="0">
              <a:buNone/>
            </a:pPr>
            <a:r>
              <a:rPr lang="pl-PL" sz="4800" b="1" smtClean="0"/>
              <a:t>       AX = DX:AX / A,    DX</a:t>
            </a:r>
          </a:p>
          <a:p>
            <a:pPr marL="0" indent="0">
              <a:buNone/>
            </a:pPr>
            <a:r>
              <a:rPr lang="pl-PL" sz="4800" b="1" smtClean="0"/>
              <a:t>       EAX = EDX:EAX / A, EDX</a:t>
            </a:r>
          </a:p>
          <a:p>
            <a:pPr marL="0" indent="0">
              <a:buNone/>
            </a:pPr>
            <a:r>
              <a:rPr lang="pl-PL" sz="4800" b="1" smtClean="0"/>
              <a:t>MUL A: AX = AL * A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     DX:AX = AX * A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     EDX:EAX = EAX * A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40926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DIV/MUL </a:t>
            </a:r>
            <a:r>
              <a:rPr lang="en-US" smtClean="0"/>
              <a:t>•</a:t>
            </a:r>
            <a:r>
              <a:rPr lang="pl-PL" smtClean="0"/>
              <a:t> DIVIDE/MULTIPLY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l-PL" sz="4800" b="1" smtClean="0"/>
              <a:t>DIV A: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AL = AL/A,         AH = RESZTA</a:t>
            </a:r>
          </a:p>
          <a:p>
            <a:pPr marL="0" indent="0">
              <a:buNone/>
            </a:pPr>
            <a:r>
              <a:rPr lang="pl-PL" sz="4800" b="1" smtClean="0"/>
              <a:t>     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AX = DX:AX / A,    DX</a:t>
            </a:r>
          </a:p>
          <a:p>
            <a:pPr marL="0" indent="0">
              <a:buNone/>
            </a:pPr>
            <a:r>
              <a:rPr lang="pl-PL" sz="4800" b="1" smtClean="0"/>
              <a:t>       EAX = EDX:EAX / A, EDX</a:t>
            </a:r>
          </a:p>
          <a:p>
            <a:pPr marL="0" indent="0">
              <a:buNone/>
            </a:pPr>
            <a:r>
              <a:rPr lang="pl-PL" sz="4800" b="1" smtClean="0"/>
              <a:t>EAX = 360 / 40: MOV EDX, 0</a:t>
            </a:r>
          </a:p>
          <a:p>
            <a:pPr marL="0" indent="0">
              <a:buNone/>
            </a:pPr>
            <a:r>
              <a:rPr lang="pl-PL" sz="4800" b="1" smtClean="0"/>
              <a:t>                MOV EAX, 360</a:t>
            </a:r>
            <a:endParaRPr lang="pl-PL" sz="4800" b="1"/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              DIV 40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61263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BT/BTS/BTR/BTC </a:t>
            </a:r>
            <a:r>
              <a:rPr lang="en-US" smtClean="0"/>
              <a:t>•</a:t>
            </a:r>
            <a:r>
              <a:rPr lang="pl-PL" smtClean="0"/>
              <a:t> BIT TESTS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4800" b="1" smtClean="0"/>
              <a:t> BT A, BIT: CF = BIT NA WYBRANEJ POZYCJI W A</a:t>
            </a:r>
          </a:p>
          <a:p>
            <a:pPr marL="0" indent="0">
              <a:buNone/>
            </a:pPr>
            <a:r>
              <a:rPr lang="pl-PL" sz="4800" b="1" smtClean="0"/>
              <a:t>BTS A, BIT: JW, PO CZYM USTAWIA GO NA 1</a:t>
            </a:r>
          </a:p>
          <a:p>
            <a:pPr marL="0" indent="0">
              <a:buNone/>
            </a:pPr>
            <a:r>
              <a:rPr lang="pl-PL" sz="4800" b="1" smtClean="0"/>
              <a:t>BTR </a:t>
            </a:r>
            <a:r>
              <a:rPr lang="pl-PL" sz="4800" b="1"/>
              <a:t>A, BIT: JW, PO CZYM USTAWIA </a:t>
            </a:r>
            <a:r>
              <a:rPr lang="pl-PL" sz="4800" b="1" smtClean="0"/>
              <a:t>GO NA 0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BTC </a:t>
            </a:r>
            <a:r>
              <a:rPr lang="pl-PL" sz="4800" b="1"/>
              <a:t>A, BIT: JW, PO CZYM USTAWIA </a:t>
            </a:r>
            <a:r>
              <a:rPr lang="pl-PL" sz="4800" b="1" smtClean="0"/>
              <a:t>GO NA !CF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099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BT/BTS/BTR/BTC </a:t>
            </a:r>
            <a:r>
              <a:rPr lang="en-US" smtClean="0"/>
              <a:t>•</a:t>
            </a:r>
            <a:r>
              <a:rPr lang="pl-PL" smtClean="0"/>
              <a:t> BIT TESTS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4800" b="1" smtClean="0"/>
              <a:t> BT A, BIT: CF = BIT NA WYBRANEJ POZYCJI W A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BTS A, BIT: JW, PO CZYM USTAWIA GO NA 1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BTR </a:t>
            </a: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A, BIT: JW, PO CZYM USTAWIA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GO NA 0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BTC </a:t>
            </a: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A, BIT: JW, PO CZYM USTAWIA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GO NA !CF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pl-PL" sz="4800" b="1" smtClean="0"/>
              <a:t>EAX: 00F37F5Ah -&gt; BT EAX, 4 -&gt; CF = ?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9496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BT/BTS/BTR/BTC </a:t>
            </a:r>
            <a:r>
              <a:rPr lang="en-US" smtClean="0"/>
              <a:t>•</a:t>
            </a:r>
            <a:r>
              <a:rPr lang="pl-PL" smtClean="0"/>
              <a:t> BIT TESTS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l-PL" sz="4800" b="1" smtClean="0"/>
              <a:t> BT A, BIT: CF = BIT NA WYBRANEJ POZYCJI W A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BTS A, BIT: JW, PO CZYM USTAWIA GO NA 1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BTR </a:t>
            </a: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A, BIT: JW, PO CZYM USTAWIA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GO NA 0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BTC </a:t>
            </a:r>
            <a:r>
              <a:rPr lang="pl-PL" sz="4800" b="1">
                <a:solidFill>
                  <a:schemeClr val="bg1">
                    <a:lumMod val="50000"/>
                    <a:lumOff val="50000"/>
                  </a:schemeClr>
                </a:solidFill>
              </a:rPr>
              <a:t>A, BIT: JW, PO CZYM USTAWIA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GO NA !CF</a:t>
            </a:r>
            <a:endParaRPr lang="pl-PL" sz="4800" b="1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pl-PL" sz="4800" b="1" smtClean="0"/>
              <a:t>EAX: 00F37F</a:t>
            </a:r>
            <a:r>
              <a:rPr lang="pl-PL" sz="4800" b="1" smtClean="0">
                <a:solidFill>
                  <a:schemeClr val="accent5"/>
                </a:solidFill>
              </a:rPr>
              <a:t>5A</a:t>
            </a:r>
            <a:r>
              <a:rPr lang="pl-PL" sz="4800" b="1" smtClean="0"/>
              <a:t>h -&gt; BT EAX, 4 -&gt; CF = ?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>
                <a:solidFill>
                  <a:schemeClr val="accent5"/>
                </a:solidFill>
              </a:rPr>
              <a:t>5</a:t>
            </a:r>
            <a:r>
              <a:rPr lang="pl-PL" sz="4800" b="1" smtClean="0">
                <a:solidFill>
                  <a:schemeClr val="accent5"/>
                </a:solidFill>
              </a:rPr>
              <a:t>A</a:t>
            </a:r>
            <a:r>
              <a:rPr lang="pl-PL" sz="4800" b="1" smtClean="0"/>
              <a:t>: 010</a:t>
            </a:r>
            <a:r>
              <a:rPr lang="pl-PL" sz="4800" b="1" smtClean="0">
                <a:solidFill>
                  <a:schemeClr val="accent5"/>
                </a:solidFill>
              </a:rPr>
              <a:t>1</a:t>
            </a:r>
            <a:r>
              <a:rPr lang="pl-PL" sz="4800" b="1" smtClean="0"/>
              <a:t>1010b --------------&gt; CF = 1</a:t>
            </a:r>
          </a:p>
        </p:txBody>
      </p:sp>
    </p:spTree>
    <p:extLst>
      <p:ext uri="{BB962C8B-B14F-4D97-AF65-F5344CB8AC3E}">
        <p14:creationId xmlns:p14="http://schemas.microsoft.com/office/powerpoint/2010/main" val="68077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0100 1011 0010 1010b</a:t>
            </a:r>
          </a:p>
          <a:p>
            <a:pPr marL="0" indent="0">
              <a:buNone/>
            </a:pPr>
            <a:r>
              <a:rPr lang="pl-PL" sz="4800" b="1" smtClean="0"/>
              <a:t>SHL/SHR: SHIFT LEFT/RIGHT</a:t>
            </a:r>
          </a:p>
          <a:p>
            <a:pPr marL="0" indent="0">
              <a:buNone/>
            </a:pPr>
            <a:r>
              <a:rPr lang="pl-PL" sz="4800" b="1" smtClean="0"/>
              <a:t>SAL: TO SAMO CO SHL</a:t>
            </a:r>
          </a:p>
          <a:p>
            <a:pPr marL="0" indent="0">
              <a:buNone/>
            </a:pPr>
            <a:r>
              <a:rPr lang="pl-PL" sz="4800" b="1" smtClean="0"/>
              <a:t>SAR: UZUPEŁNIA OSTATNIM BITEM!</a:t>
            </a:r>
          </a:p>
        </p:txBody>
      </p:sp>
    </p:spTree>
    <p:extLst>
      <p:ext uri="{BB962C8B-B14F-4D97-AF65-F5344CB8AC3E}">
        <p14:creationId xmlns:p14="http://schemas.microsoft.com/office/powerpoint/2010/main" val="217913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0100 1011 0010 1010b   SHR AX, 4</a:t>
            </a:r>
          </a:p>
          <a:p>
            <a:pPr marL="0" indent="0">
              <a:buNone/>
            </a:pPr>
            <a:r>
              <a:rPr lang="pl-PL" sz="4800" b="1" smtClean="0"/>
              <a:t>SHR AX, 4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8994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0</a:t>
            </a:r>
            <a:r>
              <a:rPr lang="pl-PL" sz="4800" b="1" smtClean="0"/>
              <a:t>010 0101 1001 0101b   SHR AX, 4</a:t>
            </a:r>
          </a:p>
          <a:p>
            <a:pPr marL="0" indent="0">
              <a:buNone/>
            </a:pPr>
            <a:r>
              <a:rPr lang="pl-PL" sz="4800" b="1" smtClean="0"/>
              <a:t>SHR AX, 3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11517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00</a:t>
            </a:r>
            <a:r>
              <a:rPr lang="pl-PL" sz="4800" b="1" smtClean="0"/>
              <a:t>01 0010 1100 1010b   SHR AX, 4</a:t>
            </a:r>
          </a:p>
          <a:p>
            <a:pPr marL="0" indent="0">
              <a:buNone/>
            </a:pPr>
            <a:r>
              <a:rPr lang="pl-PL" sz="4800" b="1" smtClean="0"/>
              <a:t>SHR AX, 2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83782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ARSENAŁ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smtClean="0"/>
              <a:t>FINIT, FLD, FILD, FLD{Z/1/PI/L2E/L2T/LG2/LN2}</a:t>
            </a:r>
          </a:p>
          <a:p>
            <a:pPr marL="0" indent="0" algn="ctr">
              <a:buNone/>
            </a:pPr>
            <a:r>
              <a:rPr lang="pl-PL" b="1" smtClean="0"/>
              <a:t>F{I}ADD{P}, F{I}SUB{P}, F{I}MUL{P}, F{I}DIV{P}</a:t>
            </a:r>
          </a:p>
          <a:p>
            <a:pPr marL="0" indent="0" algn="ctr">
              <a:buNone/>
            </a:pPr>
            <a:r>
              <a:rPr lang="pl-PL" b="1" smtClean="0"/>
              <a:t>FSQRT, FSIN, FCOS, FABS, F2XM1, FRNDINT</a:t>
            </a:r>
          </a:p>
          <a:p>
            <a:pPr marL="0" indent="0" algn="ctr">
              <a:buNone/>
            </a:pPr>
            <a:r>
              <a:rPr lang="pl-PL" b="1"/>
              <a:t>FST{P}, FIST{P}, FXCH, FCHS, </a:t>
            </a:r>
            <a:r>
              <a:rPr lang="pl-PL" b="1" smtClean="0"/>
              <a:t>FCOMI</a:t>
            </a:r>
          </a:p>
        </p:txBody>
      </p:sp>
    </p:spTree>
    <p:extLst>
      <p:ext uri="{BB962C8B-B14F-4D97-AF65-F5344CB8AC3E}">
        <p14:creationId xmlns:p14="http://schemas.microsoft.com/office/powerpoint/2010/main" val="377337975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000</a:t>
            </a:r>
            <a:r>
              <a:rPr lang="pl-PL" sz="4800" b="1" smtClean="0"/>
              <a:t>0 1001 0110 0101b   SHR AX, 4</a:t>
            </a:r>
          </a:p>
          <a:p>
            <a:pPr marL="0" indent="0">
              <a:buNone/>
            </a:pPr>
            <a:r>
              <a:rPr lang="pl-PL" sz="4800" b="1" smtClean="0"/>
              <a:t>SHR AX, 1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4336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0000</a:t>
            </a:r>
            <a:r>
              <a:rPr lang="pl-PL" sz="4800" b="1" smtClean="0"/>
              <a:t> 0100 1011 0010b </a:t>
            </a:r>
            <a:r>
              <a:rPr lang="pl-PL" sz="4800" smtClean="0"/>
              <a:t> </a:t>
            </a:r>
            <a:r>
              <a:rPr lang="pl-PL" sz="4800" b="1" smtClean="0"/>
              <a:t> SHR AX, 4</a:t>
            </a:r>
          </a:p>
          <a:p>
            <a:pPr marL="0" indent="0">
              <a:buNone/>
            </a:pPr>
            <a:r>
              <a:rPr lang="pl-PL" sz="4800" b="1" smtClean="0"/>
              <a:t>SHR AX, 0 -&gt; DONE! </a:t>
            </a:r>
          </a:p>
          <a:p>
            <a:pPr marL="0" indent="0"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3555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>
                <a:solidFill>
                  <a:schemeClr val="accent5"/>
                </a:solidFill>
              </a:rPr>
              <a:t>0</a:t>
            </a:r>
            <a:r>
              <a:rPr lang="pl-PL" sz="4800" b="1"/>
              <a:t>100 1011 0010 1010b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4 </a:t>
            </a:r>
            <a:r>
              <a:rPr lang="pl-PL" sz="4800" b="1" smtClean="0"/>
              <a:t>-&gt; AX JEST </a:t>
            </a:r>
            <a:r>
              <a:rPr lang="pl-PL" sz="4800" b="1" smtClean="0">
                <a:solidFill>
                  <a:schemeClr val="accent5"/>
                </a:solidFill>
              </a:rPr>
              <a:t>DODATNI</a:t>
            </a:r>
            <a:r>
              <a:rPr lang="pl-PL" sz="4800" b="1" smtClean="0"/>
              <a:t> == SHR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53900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 smtClean="0">
                <a:solidFill>
                  <a:schemeClr val="accent5"/>
                </a:solidFill>
              </a:rPr>
              <a:t>1</a:t>
            </a:r>
            <a:r>
              <a:rPr lang="pl-PL" sz="4800" b="1" smtClean="0"/>
              <a:t>100 </a:t>
            </a:r>
            <a:r>
              <a:rPr lang="pl-PL" sz="4800" b="1"/>
              <a:t>1011 0010 1010b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4 </a:t>
            </a:r>
            <a:r>
              <a:rPr lang="pl-PL" sz="4800" b="1" smtClean="0"/>
              <a:t>-&gt; AX JEST </a:t>
            </a:r>
            <a:r>
              <a:rPr lang="pl-PL" sz="4800" b="1" smtClean="0">
                <a:solidFill>
                  <a:schemeClr val="accent5"/>
                </a:solidFill>
              </a:rPr>
              <a:t>UJEMNY</a:t>
            </a:r>
            <a:endParaRPr lang="pl-PL" sz="4800" b="1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8455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1</a:t>
            </a:r>
            <a:r>
              <a:rPr lang="pl-PL" sz="4800" b="1" smtClean="0"/>
              <a:t>110 0101 1001 0101b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</a:t>
            </a:r>
            <a:r>
              <a:rPr lang="pl-PL" sz="4800" b="1" smtClean="0"/>
              <a:t>3 -&gt; AX JEST UJEMNY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68367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11</a:t>
            </a:r>
            <a:r>
              <a:rPr lang="pl-PL" sz="4800" b="1" smtClean="0"/>
              <a:t>11 0010 1100 1010b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</a:t>
            </a:r>
            <a:r>
              <a:rPr lang="pl-PL" sz="4800" b="1" smtClean="0"/>
              <a:t>2 -&gt; AX JEST UJEMNY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13203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111</a:t>
            </a:r>
            <a:r>
              <a:rPr lang="pl-PL" sz="4800" b="1" smtClean="0"/>
              <a:t>1 1001 0110 0101b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</a:t>
            </a:r>
            <a:r>
              <a:rPr lang="pl-PL" sz="4800" b="1" smtClean="0"/>
              <a:t>1 -&gt; AX JEST UJEMNY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5886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SAL/SAR/SHL/SHR </a:t>
            </a:r>
            <a:r>
              <a:rPr lang="en-US" smtClean="0"/>
              <a:t>•</a:t>
            </a:r>
            <a:r>
              <a:rPr lang="pl-PL" smtClean="0"/>
              <a:t> BIT SHIFT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/>
              <a:t>AX: </a:t>
            </a:r>
            <a:r>
              <a:rPr lang="pl-PL" sz="4800" b="1" smtClean="0">
                <a:solidFill>
                  <a:schemeClr val="accent4"/>
                </a:solidFill>
              </a:rPr>
              <a:t>1111</a:t>
            </a:r>
            <a:r>
              <a:rPr lang="pl-PL" sz="4800" b="1" smtClean="0"/>
              <a:t> 1100 1011 0010b   </a:t>
            </a:r>
            <a:r>
              <a:rPr lang="pl-PL" sz="4800" b="1" smtClean="0">
                <a:solidFill>
                  <a:schemeClr val="accent5"/>
                </a:solidFill>
              </a:rPr>
              <a:t>SAR</a:t>
            </a:r>
            <a:r>
              <a:rPr lang="pl-PL" sz="4800" b="1" smtClean="0"/>
              <a:t>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r>
              <a:rPr lang="pl-PL" sz="4800" b="1" smtClean="0"/>
              <a:t>SAR </a:t>
            </a:r>
            <a:r>
              <a:rPr lang="pl-PL" sz="4800" b="1"/>
              <a:t>AX, </a:t>
            </a:r>
            <a:r>
              <a:rPr lang="pl-PL" sz="4800" b="1" smtClean="0"/>
              <a:t>0 -&gt; DONE!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42933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0100 1011 0010 1010b</a:t>
            </a:r>
          </a:p>
          <a:p>
            <a:pPr marL="0" indent="0">
              <a:buNone/>
            </a:pPr>
            <a:r>
              <a:rPr lang="pl-PL" sz="4800" b="1" smtClean="0"/>
              <a:t>ROL/ROR: ROTATE LEFT/RIGHT</a:t>
            </a:r>
          </a:p>
          <a:p>
            <a:pPr marL="0" indent="0">
              <a:buNone/>
            </a:pPr>
            <a:r>
              <a:rPr lang="pl-PL" sz="4800" b="1" smtClean="0"/>
              <a:t>RCL/RCR: ROTATE WITH CARRY L/R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10199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0100 1011 0010 1010b   ROL AX, 4</a:t>
            </a:r>
          </a:p>
          <a:p>
            <a:pPr marL="0" indent="0">
              <a:buNone/>
            </a:pPr>
            <a:r>
              <a:rPr lang="pl-PL" sz="4800" b="1"/>
              <a:t>ROL AX, </a:t>
            </a:r>
            <a:r>
              <a:rPr lang="pl-PL" sz="4800" b="1" smtClean="0"/>
              <a:t>4</a:t>
            </a:r>
          </a:p>
          <a:p>
            <a:pPr marL="0" indent="0">
              <a:buNone/>
            </a:pPr>
            <a:r>
              <a:rPr lang="pl-PL" sz="4800" b="1" smtClean="0"/>
              <a:t>CF = ?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58248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NOP </a:t>
            </a:r>
            <a:r>
              <a:rPr lang="en-US" smtClean="0"/>
              <a:t>•</a:t>
            </a:r>
            <a:r>
              <a:rPr lang="pl-PL" smtClean="0"/>
              <a:t> NO OPERATION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ja-JP" sz="4800" b="1"/>
              <a:t>¯\_(</a:t>
            </a:r>
            <a:r>
              <a:rPr lang="ja-JP" altLang="en-US" sz="4800" b="1"/>
              <a:t>ツ</a:t>
            </a:r>
            <a:r>
              <a:rPr lang="en-US" altLang="ja-JP" sz="4800" b="1" smtClean="0"/>
              <a:t>)_/¯</a:t>
            </a:r>
            <a:endParaRPr lang="pl-PL" altLang="ja-JP" sz="4800" b="1" smtClean="0"/>
          </a:p>
          <a:p>
            <a:pPr marL="0" indent="0" algn="ctr">
              <a:buNone/>
            </a:pPr>
            <a:r>
              <a:rPr lang="pl-PL" sz="4800" b="1" smtClean="0"/>
              <a:t>ZAJMUJE 1 BAJT, 0x90</a:t>
            </a:r>
          </a:p>
        </p:txBody>
      </p:sp>
    </p:spTree>
    <p:extLst>
      <p:ext uri="{BB962C8B-B14F-4D97-AF65-F5344CB8AC3E}">
        <p14:creationId xmlns:p14="http://schemas.microsoft.com/office/powerpoint/2010/main" val="404078044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1001 0110 0101 010</a:t>
            </a:r>
            <a:r>
              <a:rPr lang="pl-PL" sz="4800" b="1" smtClean="0">
                <a:solidFill>
                  <a:schemeClr val="accent4"/>
                </a:solidFill>
              </a:rPr>
              <a:t>0</a:t>
            </a:r>
            <a:r>
              <a:rPr lang="pl-PL" sz="4800" b="1" smtClean="0"/>
              <a:t>b   ROL AX, 4</a:t>
            </a:r>
          </a:p>
          <a:p>
            <a:pPr marL="0" indent="0">
              <a:buNone/>
            </a:pPr>
            <a:r>
              <a:rPr lang="pl-PL" sz="4800" b="1"/>
              <a:t>ROL AX, </a:t>
            </a:r>
            <a:r>
              <a:rPr lang="pl-PL" sz="4800" b="1" smtClean="0"/>
              <a:t>3</a:t>
            </a:r>
          </a:p>
          <a:p>
            <a:pPr marL="0" indent="0">
              <a:buNone/>
            </a:pPr>
            <a:r>
              <a:rPr lang="pl-PL" sz="4800" b="1" smtClean="0"/>
              <a:t>CF = 0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66993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0010 1100 1010 10</a:t>
            </a:r>
            <a:r>
              <a:rPr lang="pl-PL" sz="4800" b="1" smtClean="0">
                <a:solidFill>
                  <a:schemeClr val="accent4"/>
                </a:solidFill>
              </a:rPr>
              <a:t>01</a:t>
            </a:r>
            <a:r>
              <a:rPr lang="pl-PL" sz="4800" b="1" smtClean="0"/>
              <a:t>b   ROL AX, 4</a:t>
            </a:r>
          </a:p>
          <a:p>
            <a:pPr marL="0" indent="0">
              <a:buNone/>
            </a:pPr>
            <a:r>
              <a:rPr lang="pl-PL" sz="4800" b="1"/>
              <a:t>ROL AX, 2</a:t>
            </a:r>
            <a:endParaRPr lang="pl-PL" sz="4800" b="1" smtClean="0"/>
          </a:p>
          <a:p>
            <a:pPr marL="0" indent="0">
              <a:buNone/>
            </a:pPr>
            <a:r>
              <a:rPr lang="pl-PL" sz="4800" b="1" smtClean="0"/>
              <a:t>CF = 1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5432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0101 1001 0101 0</a:t>
            </a:r>
            <a:r>
              <a:rPr lang="pl-PL" sz="4800" b="1" smtClean="0">
                <a:solidFill>
                  <a:schemeClr val="accent4"/>
                </a:solidFill>
              </a:rPr>
              <a:t>010</a:t>
            </a:r>
            <a:r>
              <a:rPr lang="pl-PL" sz="4800" b="1" smtClean="0"/>
              <a:t>b   ROL AX, 4</a:t>
            </a:r>
          </a:p>
          <a:p>
            <a:pPr marL="0" indent="0">
              <a:buNone/>
            </a:pPr>
            <a:r>
              <a:rPr lang="pl-PL" sz="4800" b="1"/>
              <a:t>ROL AX, </a:t>
            </a:r>
            <a:r>
              <a:rPr lang="pl-PL" sz="4800" b="1" smtClean="0"/>
              <a:t>1</a:t>
            </a:r>
          </a:p>
          <a:p>
            <a:pPr marL="0" indent="0">
              <a:buNone/>
            </a:pPr>
            <a:r>
              <a:rPr lang="pl-PL" sz="4800" b="1" smtClean="0"/>
              <a:t>CF = 0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19114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 1011 0010 1010 </a:t>
            </a:r>
            <a:r>
              <a:rPr lang="pl-PL" sz="4800" b="1" smtClean="0">
                <a:solidFill>
                  <a:schemeClr val="accent4"/>
                </a:solidFill>
              </a:rPr>
              <a:t>0100</a:t>
            </a:r>
            <a:r>
              <a:rPr lang="pl-PL" sz="4800" b="1" smtClean="0"/>
              <a:t>b   ROL AX, 4</a:t>
            </a:r>
          </a:p>
          <a:p>
            <a:pPr marL="0" indent="0">
              <a:buNone/>
            </a:pPr>
            <a:r>
              <a:rPr lang="pl-PL" sz="4800" b="1"/>
              <a:t>ROL AX, </a:t>
            </a:r>
            <a:r>
              <a:rPr lang="pl-PL" sz="4800" b="1" smtClean="0"/>
              <a:t>0 -&gt; DONE!</a:t>
            </a:r>
          </a:p>
          <a:p>
            <a:pPr marL="0" indent="0">
              <a:buNone/>
            </a:pPr>
            <a:r>
              <a:rPr lang="pl-PL" sz="4800" b="1" smtClean="0"/>
              <a:t>CF = 0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2039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?</a:t>
            </a:r>
            <a:r>
              <a:rPr lang="pl-PL" sz="4800" b="1" smtClean="0"/>
              <a:t>0100 1011 0010 1010b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</a:t>
            </a:r>
          </a:p>
          <a:p>
            <a:pPr marL="0" indent="0">
              <a:buNone/>
            </a:pPr>
            <a:r>
              <a:rPr lang="pl-PL" sz="4800" b="1" smtClean="0"/>
              <a:t> </a:t>
            </a:r>
            <a:endParaRPr lang="pl-PL" sz="4800" b="1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3342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?</a:t>
            </a:r>
            <a:r>
              <a:rPr lang="pl-PL" sz="4800" b="1" smtClean="0"/>
              <a:t>0100 1011 0010 1010b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WAT</a:t>
            </a:r>
          </a:p>
          <a:p>
            <a:pPr marL="0" indent="0">
              <a:buNone/>
            </a:pPr>
            <a:r>
              <a:rPr lang="pl-PL" sz="4800" b="1" smtClean="0"/>
              <a:t> </a:t>
            </a:r>
            <a:endParaRPr lang="pl-PL" sz="4800" b="1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6596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?</a:t>
            </a:r>
            <a:r>
              <a:rPr lang="pl-PL" sz="4800" b="1" smtClean="0"/>
              <a:t>0100 1011 0010 1010b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?</a:t>
            </a:r>
          </a:p>
          <a:p>
            <a:pPr marL="0" indent="0">
              <a:buNone/>
            </a:pP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97911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?</a:t>
            </a:r>
            <a:r>
              <a:rPr lang="pl-PL" sz="4800" b="1" smtClean="0"/>
              <a:t>0100 1011 0010 1010b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</a:t>
            </a:r>
            <a:r>
              <a:rPr lang="pl-PL" sz="4800" b="1" smtClean="0"/>
              <a:t>?                RCL </a:t>
            </a:r>
            <a:r>
              <a:rPr lang="pl-PL" sz="4800" b="1"/>
              <a:t>AX, 4</a:t>
            </a:r>
          </a:p>
          <a:p>
            <a:pPr marL="0" indent="0">
              <a:buNone/>
            </a:pP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71092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1001 0110 0101 010</a:t>
            </a:r>
            <a:r>
              <a:rPr lang="pl-PL" sz="4800" b="1" smtClean="0">
                <a:solidFill>
                  <a:schemeClr val="accent4"/>
                </a:solidFill>
              </a:rPr>
              <a:t>?</a:t>
            </a:r>
            <a:r>
              <a:rPr lang="pl-PL" sz="4800" b="1" smtClean="0"/>
              <a:t>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                RCL </a:t>
            </a:r>
            <a:r>
              <a:rPr lang="pl-PL" sz="4800" b="1"/>
              <a:t>AX, </a:t>
            </a:r>
            <a:r>
              <a:rPr lang="pl-PL" sz="4800" b="1" smtClean="0"/>
              <a:t>3</a:t>
            </a:r>
            <a:endParaRPr lang="pl-PL" sz="4800" b="1"/>
          </a:p>
          <a:p>
            <a:pPr marL="0" indent="0">
              <a:buNone/>
            </a:pP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156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1</a:t>
            </a:r>
            <a:r>
              <a:rPr lang="pl-PL" sz="4800" b="1" smtClean="0"/>
              <a:t>0010 1100 1010 10</a:t>
            </a:r>
            <a:r>
              <a:rPr lang="pl-PL" sz="4800" b="1" smtClean="0">
                <a:solidFill>
                  <a:schemeClr val="accent4"/>
                </a:solidFill>
              </a:rPr>
              <a:t>?0</a:t>
            </a:r>
            <a:r>
              <a:rPr lang="pl-PL" sz="4800" b="1" smtClean="0"/>
              <a:t>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</a:t>
            </a:r>
            <a:r>
              <a:rPr lang="pl-PL" sz="4800" b="1" smtClean="0">
                <a:solidFill>
                  <a:schemeClr val="accent5"/>
                </a:solidFill>
              </a:rPr>
              <a:t>1</a:t>
            </a:r>
            <a:r>
              <a:rPr lang="pl-PL" sz="4800" b="1" smtClean="0"/>
              <a:t>                RCL </a:t>
            </a:r>
            <a:r>
              <a:rPr lang="pl-PL" sz="4800" b="1"/>
              <a:t>AX, </a:t>
            </a:r>
            <a:r>
              <a:rPr lang="pl-PL" sz="4800" b="1" smtClean="0"/>
              <a:t>2</a:t>
            </a:r>
            <a:endParaRPr lang="pl-PL" sz="4800" b="1"/>
          </a:p>
          <a:p>
            <a:pPr marL="0" indent="0">
              <a:buNone/>
            </a:pP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90844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A, B</a:t>
            </a:r>
          </a:p>
          <a:p>
            <a:pPr marL="0" indent="0" algn="ctr">
              <a:buNone/>
            </a:pPr>
            <a:r>
              <a:rPr lang="pl-PL" sz="4800" b="1" smtClean="0"/>
              <a:t>A = WARTOŚĆ B</a:t>
            </a:r>
          </a:p>
        </p:txBody>
      </p:sp>
    </p:spTree>
    <p:extLst>
      <p:ext uri="{BB962C8B-B14F-4D97-AF65-F5344CB8AC3E}">
        <p14:creationId xmlns:p14="http://schemas.microsoft.com/office/powerpoint/2010/main" val="198031648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0101 1001 0101 0</a:t>
            </a:r>
            <a:r>
              <a:rPr lang="pl-PL" sz="4800" b="1" smtClean="0">
                <a:solidFill>
                  <a:schemeClr val="accent4"/>
                </a:solidFill>
              </a:rPr>
              <a:t>?01</a:t>
            </a:r>
            <a:r>
              <a:rPr lang="pl-PL" sz="4800" b="1" smtClean="0"/>
              <a:t>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                RCL </a:t>
            </a:r>
            <a:r>
              <a:rPr lang="pl-PL" sz="4800" b="1"/>
              <a:t>AX, </a:t>
            </a:r>
            <a:r>
              <a:rPr lang="pl-PL" sz="4800" b="1" smtClean="0"/>
              <a:t>1</a:t>
            </a:r>
            <a:endParaRPr lang="pl-PL" sz="4800" b="1"/>
          </a:p>
          <a:p>
            <a:pPr marL="0" indent="0">
              <a:buNone/>
            </a:pPr>
            <a:endParaRPr lang="pl-PL" sz="4800" b="1" smtClean="0"/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311947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ROL/ROR/RCL/RCR </a:t>
            </a:r>
            <a:r>
              <a:rPr lang="en-US" smtClean="0"/>
              <a:t>•</a:t>
            </a:r>
            <a:r>
              <a:rPr lang="pl-PL" smtClean="0"/>
              <a:t> BIT ROTATE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AX: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1011 0010 1010 </a:t>
            </a:r>
            <a:r>
              <a:rPr lang="pl-PL" sz="4800" b="1" smtClean="0">
                <a:solidFill>
                  <a:schemeClr val="accent4"/>
                </a:solidFill>
              </a:rPr>
              <a:t>?010</a:t>
            </a:r>
            <a:r>
              <a:rPr lang="pl-PL" sz="4800" b="1" smtClean="0"/>
              <a:t>b   </a:t>
            </a:r>
            <a:r>
              <a:rPr lang="pl-PL" sz="4800" b="1" smtClean="0">
                <a:solidFill>
                  <a:schemeClr val="accent5"/>
                </a:solidFill>
              </a:rPr>
              <a:t>RCL</a:t>
            </a:r>
            <a:r>
              <a:rPr lang="pl-PL" sz="4800" b="1" smtClean="0"/>
              <a:t> AX, 4</a:t>
            </a:r>
          </a:p>
          <a:p>
            <a:pPr marL="0" indent="0">
              <a:buNone/>
            </a:pPr>
            <a:r>
              <a:rPr lang="pl-PL" sz="4800" b="1" smtClean="0"/>
              <a:t>   ^ </a:t>
            </a:r>
            <a:r>
              <a:rPr lang="pl-PL" sz="4800" b="1"/>
              <a:t>CF = </a:t>
            </a:r>
            <a:r>
              <a:rPr lang="pl-PL" sz="4800" b="1" smtClean="0">
                <a:solidFill>
                  <a:schemeClr val="accent5"/>
                </a:solidFill>
              </a:rPr>
              <a:t>0</a:t>
            </a:r>
            <a:r>
              <a:rPr lang="pl-PL" sz="4800" b="1" smtClean="0"/>
              <a:t>                RCL </a:t>
            </a:r>
            <a:r>
              <a:rPr lang="pl-PL" sz="4800" b="1"/>
              <a:t>AX, </a:t>
            </a:r>
            <a:r>
              <a:rPr lang="pl-PL" sz="4800" b="1" smtClean="0"/>
              <a:t>0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                         DONE!</a:t>
            </a:r>
          </a:p>
          <a:p>
            <a:pPr marL="0" indent="0">
              <a:buNone/>
            </a:pP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210630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NEG/NOT/AND/OR/XOR </a:t>
            </a:r>
            <a:r>
              <a:rPr lang="en-US" smtClean="0"/>
              <a:t>•</a:t>
            </a:r>
            <a:r>
              <a:rPr lang="pl-PL" smtClean="0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AND: 1 &amp; 1 = 1, ELSE 0</a:t>
            </a:r>
          </a:p>
          <a:p>
            <a:pPr marL="0" indent="0">
              <a:buNone/>
            </a:pPr>
            <a:r>
              <a:rPr lang="pl-PL" sz="4800" b="1" smtClean="0"/>
              <a:t>OR: 0 | 0 = 0, ELSE 1</a:t>
            </a:r>
          </a:p>
          <a:p>
            <a:pPr marL="0" indent="0">
              <a:buNone/>
            </a:pPr>
            <a:r>
              <a:rPr lang="pl-PL" sz="4800" b="1" smtClean="0"/>
              <a:t>XOR: 1 * 0 = 1, 0 * 1 = 1, ELSE 0</a:t>
            </a:r>
          </a:p>
          <a:p>
            <a:pPr marL="0" indent="0">
              <a:buNone/>
            </a:pPr>
            <a:r>
              <a:rPr lang="pl-PL" sz="4800" b="1" smtClean="0"/>
              <a:t>NOT: 1 -&gt; 0, 0 -&gt; 1</a:t>
            </a:r>
          </a:p>
        </p:txBody>
      </p:sp>
    </p:spTree>
    <p:extLst>
      <p:ext uri="{BB962C8B-B14F-4D97-AF65-F5344CB8AC3E}">
        <p14:creationId xmlns:p14="http://schemas.microsoft.com/office/powerpoint/2010/main" val="1777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</a:t>
            </a:r>
            <a:r>
              <a:rPr lang="pl-PL" sz="4800" b="1" smtClean="0">
                <a:solidFill>
                  <a:schemeClr val="accent5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0010 1100 1010 1001</a:t>
            </a:r>
            <a:r>
              <a:rPr lang="pl-PL" sz="4800" b="1" smtClean="0"/>
              <a:t>b</a:t>
            </a:r>
          </a:p>
          <a:p>
            <a:pPr marL="0" indent="0">
              <a:buNone/>
            </a:pPr>
            <a:r>
              <a:rPr lang="pl-PL" sz="4800" b="1" smtClean="0"/>
              <a:t>AND AX, 0000 1111 1111 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</a:t>
            </a:r>
            <a:r>
              <a:rPr lang="pl-PL" sz="4800" b="1" smtClean="0">
                <a:solidFill>
                  <a:schemeClr val="accent5"/>
                </a:solidFill>
              </a:rPr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0010 1100 1010 1001</a:t>
            </a:r>
            <a:r>
              <a:rPr lang="pl-PL" sz="4800" b="1" smtClean="0"/>
              <a:t>b</a:t>
            </a:r>
          </a:p>
          <a:p>
            <a:pPr marL="0" indent="0">
              <a:buNone/>
            </a:pPr>
            <a:r>
              <a:rPr lang="pl-PL" sz="4800" b="1" smtClean="0"/>
              <a:t>AND AX, 0000 1111 1111 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AX: </a:t>
            </a:r>
            <a:r>
              <a:rPr lang="pl-PL" sz="4800" b="1"/>
              <a:t>0000</a:t>
            </a:r>
            <a:r>
              <a:rPr lang="pl-PL" sz="4800" b="1" smtClean="0">
                <a:solidFill>
                  <a:schemeClr val="accent4"/>
                </a:solidFill>
              </a:rPr>
              <a:t> </a:t>
            </a:r>
            <a:r>
              <a:rPr lang="pl-PL" sz="4800" b="1">
                <a:solidFill>
                  <a:schemeClr val="accent4"/>
                </a:solidFill>
              </a:rPr>
              <a:t>1100 1010 </a:t>
            </a:r>
            <a:r>
              <a:rPr lang="pl-PL" sz="4800" b="1" smtClean="0"/>
              <a:t>0000b</a:t>
            </a:r>
          </a:p>
        </p:txBody>
      </p:sp>
    </p:spTree>
    <p:extLst>
      <p:ext uri="{BB962C8B-B14F-4D97-AF65-F5344CB8AC3E}">
        <p14:creationId xmlns:p14="http://schemas.microsoft.com/office/powerpoint/2010/main" val="403784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</a:t>
            </a:r>
            <a:r>
              <a:rPr lang="pl-PL" sz="4800" b="1" smtClean="0">
                <a:solidFill>
                  <a:schemeClr val="accent5"/>
                </a:solidFill>
              </a:rPr>
              <a:t> </a:t>
            </a:r>
            <a:r>
              <a:rPr lang="pl-PL" sz="4800" b="1" smtClean="0"/>
              <a:t>0010 1100 1010 1001b</a:t>
            </a:r>
          </a:p>
          <a:p>
            <a:pPr marL="0" indent="0">
              <a:buNone/>
            </a:pPr>
            <a:r>
              <a:rPr lang="pl-PL" sz="4800" b="1" smtClean="0"/>
              <a:t> OR AX, 0000 </a:t>
            </a:r>
            <a:r>
              <a:rPr lang="pl-PL" sz="4800" b="1" smtClean="0">
                <a:solidFill>
                  <a:schemeClr val="accent4"/>
                </a:solidFill>
              </a:rPr>
              <a:t>1111 1111 </a:t>
            </a:r>
            <a:r>
              <a:rPr lang="pl-PL" sz="4800" b="1" smtClean="0"/>
              <a:t>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14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</a:t>
            </a:r>
            <a:r>
              <a:rPr lang="pl-PL" sz="4800" b="1" smtClean="0">
                <a:solidFill>
                  <a:schemeClr val="accent5"/>
                </a:solidFill>
              </a:rPr>
              <a:t> </a:t>
            </a:r>
            <a:r>
              <a:rPr lang="pl-PL" sz="4800" b="1" smtClean="0"/>
              <a:t>0010 1100 1010 1001b</a:t>
            </a:r>
          </a:p>
          <a:p>
            <a:pPr marL="0" indent="0">
              <a:buNone/>
            </a:pPr>
            <a:r>
              <a:rPr lang="pl-PL" sz="4800" b="1" smtClean="0"/>
              <a:t> OR AX, 0000 </a:t>
            </a:r>
            <a:r>
              <a:rPr lang="pl-PL" sz="4800" b="1" smtClean="0">
                <a:solidFill>
                  <a:schemeClr val="accent4"/>
                </a:solidFill>
              </a:rPr>
              <a:t>1111 1111 </a:t>
            </a:r>
            <a:r>
              <a:rPr lang="pl-PL" sz="4800" b="1" smtClean="0"/>
              <a:t>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AX: 0010</a:t>
            </a:r>
            <a:r>
              <a:rPr lang="pl-PL" sz="4800" b="1" smtClean="0">
                <a:solidFill>
                  <a:schemeClr val="accent4"/>
                </a:solidFill>
              </a:rPr>
              <a:t> 1111 1111 </a:t>
            </a:r>
            <a:r>
              <a:rPr lang="pl-PL" sz="4800" b="1" smtClean="0"/>
              <a:t>1001b</a:t>
            </a:r>
          </a:p>
        </p:txBody>
      </p:sp>
    </p:spTree>
    <p:extLst>
      <p:ext uri="{BB962C8B-B14F-4D97-AF65-F5344CB8AC3E}">
        <p14:creationId xmlns:p14="http://schemas.microsoft.com/office/powerpoint/2010/main" val="9727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XOR AX, 0000 </a:t>
            </a:r>
            <a:r>
              <a:rPr lang="pl-PL" sz="4800" b="1" smtClean="0">
                <a:solidFill>
                  <a:schemeClr val="accent4"/>
                </a:solidFill>
              </a:rPr>
              <a:t>1111 1111 </a:t>
            </a:r>
            <a:r>
              <a:rPr lang="pl-PL" sz="4800" b="1" smtClean="0"/>
              <a:t>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4207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XOR AX, 0000 </a:t>
            </a:r>
            <a:r>
              <a:rPr lang="pl-PL" sz="4800" b="1" smtClean="0">
                <a:solidFill>
                  <a:schemeClr val="accent4"/>
                </a:solidFill>
              </a:rPr>
              <a:t>1111 1111 </a:t>
            </a:r>
            <a:r>
              <a:rPr lang="pl-PL" sz="4800" b="1" smtClean="0"/>
              <a:t>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AX: 0010 </a:t>
            </a:r>
            <a:r>
              <a:rPr lang="pl-PL" sz="4800" b="1" smtClean="0">
                <a:solidFill>
                  <a:schemeClr val="accent4"/>
                </a:solidFill>
              </a:rPr>
              <a:t>0011 0101 </a:t>
            </a:r>
            <a:r>
              <a:rPr lang="pl-PL" sz="4800" b="1" smtClean="0"/>
              <a:t>1001b</a:t>
            </a:r>
          </a:p>
        </p:txBody>
      </p:sp>
    </p:spTree>
    <p:extLst>
      <p:ext uri="{BB962C8B-B14F-4D97-AF65-F5344CB8AC3E}">
        <p14:creationId xmlns:p14="http://schemas.microsoft.com/office/powerpoint/2010/main" val="105994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XOR AX, 0000 </a:t>
            </a:r>
            <a:r>
              <a:rPr lang="pl-PL" sz="4800" b="1" smtClean="0">
                <a:solidFill>
                  <a:schemeClr val="accent4"/>
                </a:solidFill>
              </a:rPr>
              <a:t>1111 1111 </a:t>
            </a:r>
            <a:r>
              <a:rPr lang="pl-PL" sz="4800" b="1" smtClean="0"/>
              <a:t>0000b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^ WYBIÓRCZA </a:t>
            </a:r>
            <a:r>
              <a:rPr lang="pl-PL" sz="4800" b="1" smtClean="0">
                <a:solidFill>
                  <a:schemeClr val="accent4"/>
                </a:solidFill>
              </a:rPr>
              <a:t>0011 0101 </a:t>
            </a:r>
            <a:r>
              <a:rPr lang="pl-PL" sz="4800" b="1" smtClean="0"/>
              <a:t>NEGACJA</a:t>
            </a:r>
          </a:p>
        </p:txBody>
      </p:sp>
    </p:spTree>
    <p:extLst>
      <p:ext uri="{BB962C8B-B14F-4D97-AF65-F5344CB8AC3E}">
        <p14:creationId xmlns:p14="http://schemas.microsoft.com/office/powerpoint/2010/main" val="14085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EAX, EBX</a:t>
            </a:r>
          </a:p>
          <a:p>
            <a:pPr marL="0" indent="0" algn="ctr">
              <a:buNone/>
            </a:pPr>
            <a:r>
              <a:rPr lang="pl-PL" sz="4800" b="1" smtClean="0"/>
              <a:t>EAX = WARTOŚĆ EBX</a:t>
            </a:r>
          </a:p>
        </p:txBody>
      </p:sp>
    </p:spTree>
    <p:extLst>
      <p:ext uri="{BB962C8B-B14F-4D97-AF65-F5344CB8AC3E}">
        <p14:creationId xmlns:p14="http://schemas.microsoft.com/office/powerpoint/2010/main" val="31215722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NOT AX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</a:t>
            </a:r>
            <a:r>
              <a:rPr lang="pl-PL" sz="4800" b="1"/>
              <a:t>AX: </a:t>
            </a:r>
            <a:r>
              <a:rPr lang="pl-PL" sz="4800" b="1" smtClean="0"/>
              <a:t>1101 0011 0101 0110b</a:t>
            </a:r>
          </a:p>
        </p:txBody>
      </p:sp>
    </p:spTree>
    <p:extLst>
      <p:ext uri="{BB962C8B-B14F-4D97-AF65-F5344CB8AC3E}">
        <p14:creationId xmlns:p14="http://schemas.microsoft.com/office/powerpoint/2010/main" val="271507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NEG AX</a:t>
            </a:r>
            <a:endParaRPr lang="pl-PL" sz="4800" b="1"/>
          </a:p>
          <a:p>
            <a:pPr marL="0" indent="0">
              <a:buNone/>
            </a:pPr>
            <a:r>
              <a:rPr lang="pl-PL" sz="4800" b="1" smtClean="0"/>
              <a:t>    </a:t>
            </a:r>
            <a:r>
              <a:rPr lang="pl-PL" sz="4800" b="1"/>
              <a:t>AX: </a:t>
            </a:r>
            <a:r>
              <a:rPr lang="pl-PL" sz="4800" b="1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265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NEG AX</a:t>
            </a:r>
            <a:r>
              <a:rPr lang="pl-PL" sz="4800" b="1"/>
              <a:t> = NOT A, INC A</a:t>
            </a:r>
          </a:p>
          <a:p>
            <a:pPr marL="0" indent="0">
              <a:buNone/>
            </a:pPr>
            <a:r>
              <a:rPr lang="pl-PL" sz="4800" b="1" smtClean="0"/>
              <a:t>    </a:t>
            </a:r>
            <a:r>
              <a:rPr lang="pl-PL" sz="4800" b="1"/>
              <a:t>AX: 1101 0011 0101 </a:t>
            </a:r>
            <a:r>
              <a:rPr lang="pl-PL" sz="4800" b="1" smtClean="0"/>
              <a:t>0110b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8198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    AX: 0010 1100 1010 1001b</a:t>
            </a:r>
          </a:p>
          <a:p>
            <a:pPr marL="0" indent="0">
              <a:buNone/>
            </a:pPr>
            <a:r>
              <a:rPr lang="pl-PL" sz="4800" b="1" smtClean="0"/>
              <a:t>NEG AX</a:t>
            </a:r>
            <a:r>
              <a:rPr lang="pl-PL" sz="4800" b="1"/>
              <a:t> = NOT A, INC A</a:t>
            </a:r>
          </a:p>
          <a:p>
            <a:pPr marL="0" indent="0">
              <a:buNone/>
            </a:pPr>
            <a:r>
              <a:rPr lang="pl-PL" sz="4800" b="1" smtClean="0"/>
              <a:t>    </a:t>
            </a:r>
            <a:r>
              <a:rPr lang="pl-PL" sz="4800" b="1"/>
              <a:t>AX: 1101 0011 0101 </a:t>
            </a:r>
            <a:r>
              <a:rPr lang="pl-PL" sz="4800" b="1" smtClean="0"/>
              <a:t>0111b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7210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NEG/NOT/AND/OR/XOR </a:t>
            </a:r>
            <a:r>
              <a:rPr lang="en-US"/>
              <a:t>•</a:t>
            </a:r>
            <a:r>
              <a:rPr lang="pl-PL"/>
              <a:t> BIT OPS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NOT: A = !A | NOT 0101b -&gt; 1010b</a:t>
            </a:r>
          </a:p>
          <a:p>
            <a:pPr marL="0" indent="0">
              <a:buNone/>
            </a:pPr>
            <a:r>
              <a:rPr lang="pl-PL" sz="4800" b="1" smtClean="0"/>
              <a:t>NEG: A = -A | NEG 13    -&gt; -13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243672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KOPROCESOR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WSZYSTKIE WCZESNIEJSZE INSTRUKCJE ARYTMETYCZNE PRACUJĄ NA LICZBACH CAŁKOWITYCH – FLOATY OBSŁUGUJE KOPROCESOR. ZANIM UŻYJESZ, ODPAL </a:t>
            </a:r>
            <a:r>
              <a:rPr lang="pl-PL" sz="4800" b="1" smtClean="0">
                <a:solidFill>
                  <a:schemeClr val="accent5"/>
                </a:solidFill>
              </a:rPr>
              <a:t>FINIT</a:t>
            </a:r>
            <a:r>
              <a:rPr lang="pl-PL" sz="4800" b="1" smtClean="0"/>
              <a:t> ABY GO ZAINICJALIZOWAĆ.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99368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KOPROCESOR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4800" b="1" smtClean="0"/>
              <a:t>KOPROCESOR MA SWÓJ 8-ELEMENTOWY STOS OD ST(0) DO ST(7) – JEŚLI COŚ TU ŁADUJEMY, WSZYSTKIE ELEMENTY SĄ PRZESUNIĘTE W DÓŁ O 1 POZYCJĘ I ST(0) = ŁADOWANY ELEMENT.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18740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CO MOŻNA ZAŁADOWAĆ NA STOS X87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A</a:t>
            </a:r>
            <a:r>
              <a:rPr lang="pl-PL" sz="4800" b="1" smtClean="0"/>
              <a:t>: FLOAT Z ST(0..6)/PAMIĘCI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FILD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A</a:t>
            </a:r>
            <a:r>
              <a:rPr lang="pl-PL" sz="4800" b="1" smtClean="0"/>
              <a:t>: INTEGER Z PAMIĘCI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FLDZ</a:t>
            </a:r>
            <a:r>
              <a:rPr lang="pl-PL" sz="4800" b="1" smtClean="0"/>
              <a:t>: 0, </a:t>
            </a:r>
            <a:r>
              <a:rPr lang="pl-PL" sz="4800" b="1" smtClean="0">
                <a:solidFill>
                  <a:schemeClr val="accent5"/>
                </a:solidFill>
              </a:rPr>
              <a:t>FLD1</a:t>
            </a:r>
            <a:r>
              <a:rPr lang="pl-PL" sz="4800" b="1" smtClean="0"/>
              <a:t>: 1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FLDL2E</a:t>
            </a:r>
            <a:r>
              <a:rPr lang="pl-PL" sz="4800" b="1" smtClean="0"/>
              <a:t>: LOG</a:t>
            </a:r>
            <a:r>
              <a:rPr lang="pl-PL" sz="3000" b="1" smtClean="0"/>
              <a:t>2</a:t>
            </a:r>
            <a:r>
              <a:rPr lang="pl-PL" sz="4800" b="1" smtClean="0"/>
              <a:t>(E)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FLDLG2</a:t>
            </a:r>
            <a:r>
              <a:rPr lang="pl-PL" sz="4800" b="1" smtClean="0"/>
              <a:t>: LOG</a:t>
            </a:r>
            <a:r>
              <a:rPr lang="pl-PL" sz="3000" b="1" smtClean="0"/>
              <a:t>10</a:t>
            </a:r>
            <a:r>
              <a:rPr lang="pl-PL" sz="4800" b="1" smtClean="0"/>
              <a:t>(2)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5424543" y="2222287"/>
            <a:ext cx="5500255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 </a:t>
            </a:r>
          </a:p>
          <a:p>
            <a:pPr marL="0" indent="0">
              <a:buFont typeface="Wingdings 2" charset="2"/>
              <a:buNone/>
            </a:pPr>
            <a:r>
              <a:rPr lang="pl-PL" sz="4800" b="1"/>
              <a:t> </a:t>
            </a:r>
            <a:endParaRPr lang="pl-PL" sz="4800" b="1" smtClean="0"/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FLDPI</a:t>
            </a:r>
            <a:r>
              <a:rPr lang="pl-PL" sz="4800" b="1" smtClean="0"/>
              <a:t>: LICZBA PI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FLDL2T</a:t>
            </a:r>
            <a:r>
              <a:rPr lang="pl-PL" sz="4800" b="1" smtClean="0"/>
              <a:t>: LOG</a:t>
            </a:r>
            <a:r>
              <a:rPr lang="pl-PL" sz="3000" b="1" smtClean="0"/>
              <a:t>2</a:t>
            </a:r>
            <a:r>
              <a:rPr lang="pl-PL" sz="4800" b="1" smtClean="0"/>
              <a:t>(10)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FLDLN2</a:t>
            </a:r>
            <a:r>
              <a:rPr lang="pl-PL" sz="4800" b="1" smtClean="0"/>
              <a:t>: LN(2)</a:t>
            </a:r>
          </a:p>
        </p:txBody>
      </p:sp>
    </p:spTree>
    <p:extLst>
      <p:ext uri="{BB962C8B-B14F-4D97-AF65-F5344CB8AC3E}">
        <p14:creationId xmlns:p14="http://schemas.microsoft.com/office/powerpoint/2010/main" val="269293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OPERACJE X87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FST</a:t>
            </a:r>
            <a:r>
              <a:rPr lang="pl-PL" sz="4800" b="1" smtClean="0"/>
              <a:t>: SKOPIUJ ST(0) DO ST(*)/PAMIĘCI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FSTP</a:t>
            </a:r>
            <a:r>
              <a:rPr lang="pl-PL" sz="4800" b="1" smtClean="0"/>
              <a:t>: JAK WYŻEJ, PLUS USUWA ST(0)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FIST</a:t>
            </a:r>
            <a:r>
              <a:rPr lang="pl-PL" sz="4800" b="1" smtClean="0"/>
              <a:t>(</a:t>
            </a:r>
            <a:r>
              <a:rPr lang="pl-PL" sz="4800" b="1" smtClean="0">
                <a:solidFill>
                  <a:schemeClr val="accent5"/>
                </a:solidFill>
              </a:rPr>
              <a:t>P</a:t>
            </a:r>
            <a:r>
              <a:rPr lang="pl-PL" sz="4800" b="1" smtClean="0"/>
              <a:t>): ZAOKRĄGL DO SIGNED INTA I ZAPISZ DO PAMIĘCI (PO CZYM USUŃ ST(0))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FXCH</a:t>
            </a:r>
            <a:r>
              <a:rPr lang="pl-PL" sz="4800" b="1" smtClean="0"/>
              <a:t> A: ZAMIEŃ ST(0) Z PODANYM ST(*)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FCHS</a:t>
            </a:r>
            <a:r>
              <a:rPr lang="pl-PL" sz="4800" b="1" smtClean="0"/>
              <a:t>: ZMIEŃ ZNAK ST(0) NA PRZECIWNY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14919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OPERACJE X87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>
                <a:solidFill>
                  <a:schemeClr val="accent5"/>
                </a:solidFill>
              </a:rPr>
              <a:t> A</a:t>
            </a:r>
            <a:r>
              <a:rPr lang="pl-PL" sz="4800" b="1" smtClean="0"/>
              <a:t>:     ST(0) </a:t>
            </a:r>
            <a:r>
              <a:rPr lang="pl-PL" sz="4800" b="1" smtClean="0">
                <a:solidFill>
                  <a:schemeClr val="accent4"/>
                </a:solidFill>
              </a:rPr>
              <a:t>&lt;?&gt;</a:t>
            </a:r>
            <a:r>
              <a:rPr lang="pl-PL" sz="4800" b="1" smtClean="0"/>
              <a:t> A (PAMIĘĆ Z FLOATEM)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>
                <a:solidFill>
                  <a:schemeClr val="accent5"/>
                </a:solidFill>
              </a:rPr>
              <a:t> A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5"/>
                </a:solidFill>
              </a:rPr>
              <a:t>B</a:t>
            </a:r>
            <a:r>
              <a:rPr lang="pl-PL" sz="4800" b="1" smtClean="0"/>
              <a:t>:  A </a:t>
            </a:r>
            <a:r>
              <a:rPr lang="pl-PL" sz="4800" b="1" smtClean="0">
                <a:solidFill>
                  <a:schemeClr val="accent4"/>
                </a:solidFill>
              </a:rPr>
              <a:t>&lt;?&gt;</a:t>
            </a:r>
            <a:r>
              <a:rPr lang="pl-PL" sz="4800" b="1" smtClean="0"/>
              <a:t> B, ST(0) MUSI BYĆ A/B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>
                <a:solidFill>
                  <a:schemeClr val="accent5"/>
                </a:solidFill>
              </a:rPr>
              <a:t>P</a:t>
            </a:r>
            <a:r>
              <a:rPr lang="pl-PL" sz="4800" b="1" smtClean="0"/>
              <a:t>:      ST(1) </a:t>
            </a:r>
            <a:r>
              <a:rPr lang="pl-PL" sz="4800" b="1" smtClean="0">
                <a:solidFill>
                  <a:schemeClr val="accent4"/>
                </a:solidFill>
              </a:rPr>
              <a:t>&lt;?&gt;</a:t>
            </a:r>
            <a:r>
              <a:rPr lang="pl-PL" sz="4800" b="1" smtClean="0"/>
              <a:t> ST(0), POP ST(0)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>
                <a:solidFill>
                  <a:schemeClr val="accent5"/>
                </a:solidFill>
              </a:rPr>
              <a:t>P A, ST(0)</a:t>
            </a:r>
            <a:r>
              <a:rPr lang="pl-PL" sz="4800" b="1" smtClean="0"/>
              <a:t>: A </a:t>
            </a:r>
            <a:r>
              <a:rPr lang="pl-PL" sz="4800" b="1" smtClean="0">
                <a:solidFill>
                  <a:schemeClr val="accent4"/>
                </a:solidFill>
              </a:rPr>
              <a:t>&lt;?&gt;</a:t>
            </a:r>
            <a:r>
              <a:rPr lang="pl-PL" sz="4800" b="1" smtClean="0"/>
              <a:t> ST(0), POP ST(0)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FI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>
                <a:solidFill>
                  <a:schemeClr val="accent5"/>
                </a:solidFill>
              </a:rPr>
              <a:t> A</a:t>
            </a:r>
            <a:r>
              <a:rPr lang="pl-PL" sz="4800" b="1" smtClean="0"/>
              <a:t>:    ST(0) </a:t>
            </a:r>
            <a:r>
              <a:rPr lang="pl-PL" sz="4800" b="1" smtClean="0">
                <a:solidFill>
                  <a:schemeClr val="accent4"/>
                </a:solidFill>
              </a:rPr>
              <a:t>&lt;?&gt;</a:t>
            </a:r>
            <a:r>
              <a:rPr lang="pl-PL" sz="4800" b="1" smtClean="0"/>
              <a:t> DOUBLE_CAST(A)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OPERACJE: </a:t>
            </a:r>
            <a:r>
              <a:rPr lang="pl-PL" sz="4800" b="1" smtClean="0">
                <a:solidFill>
                  <a:schemeClr val="accent4"/>
                </a:solidFill>
              </a:rPr>
              <a:t>ADD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4"/>
                </a:solidFill>
              </a:rPr>
              <a:t>SUB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4"/>
                </a:solidFill>
              </a:rPr>
              <a:t>MUL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4"/>
                </a:solidFill>
              </a:rPr>
              <a:t>DIV</a:t>
            </a:r>
            <a:endParaRPr lang="pl-PL" sz="4800" b="1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MOV </a:t>
            </a:r>
            <a:r>
              <a:rPr lang="en-US" smtClean="0"/>
              <a:t>•</a:t>
            </a:r>
            <a:r>
              <a:rPr lang="pl-PL" smtClean="0"/>
              <a:t> MOVE DATA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5389" y="2222287"/>
            <a:ext cx="11180617" cy="423670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altLang="ja-JP" sz="4800" b="1" smtClean="0"/>
              <a:t>MOV EAX, [EDX + 2*ESI + </a:t>
            </a:r>
            <a:r>
              <a:rPr lang="pl-PL" altLang="ja-JP" sz="4800" b="1"/>
              <a:t>0F420h</a:t>
            </a:r>
            <a:r>
              <a:rPr lang="pl-PL" altLang="ja-JP" sz="4800" b="1" smtClean="0"/>
              <a:t>]</a:t>
            </a:r>
          </a:p>
          <a:p>
            <a:pPr marL="0" indent="0" algn="ctr">
              <a:buNone/>
            </a:pPr>
            <a:r>
              <a:rPr lang="pl-PL" sz="4800" b="1" smtClean="0"/>
              <a:t>EAX = WARTOŚĆ POD TYM ADRESEM ^</a:t>
            </a:r>
          </a:p>
        </p:txBody>
      </p:sp>
    </p:spTree>
    <p:extLst>
      <p:ext uri="{BB962C8B-B14F-4D97-AF65-F5344CB8AC3E}">
        <p14:creationId xmlns:p14="http://schemas.microsoft.com/office/powerpoint/2010/main" val="182051100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OPERACJE X87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POZOSTAŁE OPERACJE NA ST(0):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FSQRT</a:t>
            </a:r>
            <a:r>
              <a:rPr lang="pl-PL" sz="4800" b="1" smtClean="0"/>
              <a:t>: PIERWIASTEK KWADRATOWY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FSIN</a:t>
            </a:r>
            <a:r>
              <a:rPr lang="pl-PL" sz="4800" b="1" smtClean="0"/>
              <a:t>/</a:t>
            </a:r>
            <a:r>
              <a:rPr lang="pl-PL" sz="4800" b="1" smtClean="0">
                <a:solidFill>
                  <a:schemeClr val="accent5"/>
                </a:solidFill>
              </a:rPr>
              <a:t>FCOS</a:t>
            </a:r>
            <a:r>
              <a:rPr lang="pl-PL" sz="4800" b="1" smtClean="0"/>
              <a:t>: SINUS/COSINUS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FABS</a:t>
            </a:r>
            <a:r>
              <a:rPr lang="pl-PL" sz="4800" b="1" smtClean="0"/>
              <a:t>: WARTOŚĆ CAŁKOWITA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F2XM1</a:t>
            </a:r>
            <a:r>
              <a:rPr lang="pl-PL" sz="4800" b="1" smtClean="0"/>
              <a:t>: (2 * ST(0)) – 1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FRNDINT</a:t>
            </a:r>
            <a:r>
              <a:rPr lang="pl-PL" sz="4800" b="1" smtClean="0"/>
              <a:t>: ZAOGRĄGL DO NAJBLIŻSZEGO INTA</a:t>
            </a:r>
          </a:p>
        </p:txBody>
      </p:sp>
    </p:spTree>
    <p:extLst>
      <p:ext uri="{BB962C8B-B14F-4D97-AF65-F5344CB8AC3E}">
        <p14:creationId xmlns:p14="http://schemas.microsoft.com/office/powerpoint/2010/main" val="1699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OPERACJE X87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/>
              <a:t>CO ZWYKLE ROBIMY Z KOPROCESOREM:</a:t>
            </a:r>
          </a:p>
          <a:p>
            <a:pPr>
              <a:buFontTx/>
              <a:buChar char="-"/>
            </a:pPr>
            <a:r>
              <a:rPr lang="pl-PL" sz="4800" b="1" smtClean="0"/>
              <a:t>ŁADUJEMY DANE NA STOS (FILD, FLD, …)</a:t>
            </a:r>
          </a:p>
          <a:p>
            <a:pPr>
              <a:buFontTx/>
              <a:buChar char="-"/>
            </a:pPr>
            <a:r>
              <a:rPr lang="pl-PL" sz="4800" b="1" smtClean="0"/>
              <a:t>WYKONUJEMY OBLICZENIA WG ZADANIA</a:t>
            </a:r>
          </a:p>
          <a:p>
            <a:pPr>
              <a:buFontTx/>
              <a:buChar char="-"/>
            </a:pPr>
            <a:r>
              <a:rPr lang="pl-PL" sz="4800" b="1" smtClean="0"/>
              <a:t>ZRZUCAMY DO PAMIĘCI</a:t>
            </a:r>
          </a:p>
          <a:p>
            <a:pPr>
              <a:buFontTx/>
              <a:buChar char="-"/>
            </a:pPr>
            <a:r>
              <a:rPr lang="pl-PL" sz="4800" b="1" smtClean="0"/>
              <a:t>ODCZYTUJEMY Z PAMIĘCI DO REJESTRU</a:t>
            </a:r>
          </a:p>
        </p:txBody>
      </p:sp>
    </p:spTree>
    <p:extLst>
      <p:ext uri="{BB962C8B-B14F-4D97-AF65-F5344CB8AC3E}">
        <p14:creationId xmlns:p14="http://schemas.microsoft.com/office/powerpoint/2010/main" val="40847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TO WSZYSTKO WYKONUJE SIĘ LINIOWO, JEDNO PO DRUGIM. JAK KONTROLOWAĆ PRZEPŁYW PROGRAMU?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/>
              <a:t>DZIAŁANIA -&gt; PORÓWNANIA -&gt; SKOK</a:t>
            </a:r>
          </a:p>
        </p:txBody>
      </p:sp>
    </p:spTree>
    <p:extLst>
      <p:ext uri="{BB962C8B-B14F-4D97-AF65-F5344CB8AC3E}">
        <p14:creationId xmlns:p14="http://schemas.microsoft.com/office/powerpoint/2010/main" val="156413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A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4"/>
                </a:solidFill>
              </a:rPr>
              <a:t>B</a:t>
            </a:r>
            <a:r>
              <a:rPr lang="pl-PL" sz="4800" b="1" smtClean="0"/>
              <a:t> – COMPARE (ODEJMIJ I USTAW FLAGI – DZIAŁA JAK </a:t>
            </a:r>
            <a:r>
              <a:rPr lang="pl-PL" sz="4800" b="1" smtClean="0">
                <a:solidFill>
                  <a:schemeClr val="accent5"/>
                </a:solidFill>
              </a:rPr>
              <a:t>SUB</a:t>
            </a:r>
            <a:r>
              <a:rPr lang="pl-PL" sz="4800" b="1" smtClean="0"/>
              <a:t>)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FCOMI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4"/>
                </a:solidFill>
              </a:rPr>
              <a:t>ST(0)</a:t>
            </a:r>
            <a:r>
              <a:rPr lang="pl-PL" sz="4800" b="1" smtClean="0"/>
              <a:t>, </a:t>
            </a:r>
            <a:r>
              <a:rPr lang="pl-PL" sz="4800" b="1" smtClean="0">
                <a:solidFill>
                  <a:schemeClr val="accent4"/>
                </a:solidFill>
              </a:rPr>
              <a:t>B</a:t>
            </a:r>
            <a:r>
              <a:rPr lang="pl-PL" sz="4800" b="1" smtClean="0"/>
              <a:t> – COMPARE (KOPROCESOR, B = ST(*))</a:t>
            </a:r>
          </a:p>
        </p:txBody>
      </p:sp>
    </p:spTree>
    <p:extLst>
      <p:ext uri="{BB962C8B-B14F-4D97-AF65-F5344CB8AC3E}">
        <p14:creationId xmlns:p14="http://schemas.microsoft.com/office/powerpoint/2010/main" val="330307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JMP ADRES – SKOK BEZWARUNKOWY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LOOP_DA_LOOP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JMP</a:t>
            </a:r>
            <a:r>
              <a:rPr lang="pl-PL" sz="4800" b="1" smtClean="0"/>
              <a:t> </a:t>
            </a:r>
            <a:r>
              <a:rPr lang="pl-PL" sz="4800" b="1">
                <a:solidFill>
                  <a:schemeClr val="accent4"/>
                </a:solidFill>
              </a:rPr>
              <a:t>LOOP_DA_LOOP</a:t>
            </a:r>
          </a:p>
        </p:txBody>
      </p:sp>
    </p:spTree>
    <p:extLst>
      <p:ext uri="{BB962C8B-B14F-4D97-AF65-F5344CB8AC3E}">
        <p14:creationId xmlns:p14="http://schemas.microsoft.com/office/powerpoint/2010/main" val="177617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tx1"/>
                </a:solidFill>
              </a:rPr>
              <a:t>JMP ADRES – SKOK BEZWARUNKOWY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LOOP_DA_LOOP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JMP</a:t>
            </a:r>
            <a:r>
              <a:rPr lang="pl-PL" sz="4800" b="1" smtClean="0"/>
              <a:t> </a:t>
            </a:r>
            <a:r>
              <a:rPr lang="pl-PL" sz="4800" b="1">
                <a:solidFill>
                  <a:schemeClr val="accent4"/>
                </a:solidFill>
              </a:rPr>
              <a:t>LOOP_DA_LOOP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DO</a:t>
            </a:r>
            <a:r>
              <a:rPr lang="pl-PL" sz="4800" b="1" smtClean="0"/>
              <a:t>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 </a:t>
            </a:r>
            <a:r>
              <a:rPr lang="pl-PL" sz="4800" b="1" smtClean="0">
                <a:solidFill>
                  <a:schemeClr val="accent5"/>
                </a:solidFill>
              </a:rPr>
              <a:t>WHILE</a:t>
            </a:r>
            <a:r>
              <a:rPr lang="pl-PL" sz="4800" b="1" smtClean="0"/>
              <a:t> (</a:t>
            </a:r>
            <a:r>
              <a:rPr lang="pl-PL" sz="4800" b="1" smtClean="0">
                <a:solidFill>
                  <a:schemeClr val="accent4"/>
                </a:solidFill>
              </a:rPr>
              <a:t>TRUE</a:t>
            </a:r>
            <a:r>
              <a:rPr lang="pl-PL" sz="4800" b="1" smtClean="0"/>
              <a:t>);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28292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SKOKI WARUNKOWE: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 [N] [A/B]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 [N] [G/L] [E]</a:t>
            </a:r>
          </a:p>
          <a:p>
            <a:pPr marL="0" indent="0" algn="ctr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J [N] [C/O/S/Z]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84900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SKOKI WARUNKOWE: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JUMP IF [NOT] [</a:t>
            </a:r>
            <a:r>
              <a:rPr lang="pl-PL" sz="4800" b="1">
                <a:solidFill>
                  <a:schemeClr val="accent5"/>
                </a:solidFill>
              </a:rPr>
              <a:t>ABOVE/BELOW] </a:t>
            </a:r>
            <a:r>
              <a:rPr lang="pl-PL" sz="4800" b="1" smtClean="0">
                <a:solidFill>
                  <a:schemeClr val="accent5"/>
                </a:solidFill>
              </a:rPr>
              <a:t>  [</a:t>
            </a:r>
            <a:r>
              <a:rPr lang="pl-PL" sz="4800" b="1">
                <a:solidFill>
                  <a:schemeClr val="accent5"/>
                </a:solidFill>
              </a:rPr>
              <a:t>OR EQUAL</a:t>
            </a:r>
            <a:r>
              <a:rPr lang="pl-PL" sz="4800" b="1" smtClean="0">
                <a:solidFill>
                  <a:schemeClr val="accent5"/>
                </a:solidFill>
              </a:rPr>
              <a:t>]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JUMP IF [NOT] [GREATER/LOWER] [OR EQUAL]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JUMP IF [NOT] [CARRY/OVERFLOW/SIGN/ZERO]</a:t>
            </a:r>
            <a:r>
              <a:rPr lang="pl-PL" sz="4800" b="1"/>
              <a:t> 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196321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PORÓWNANIA I SKOKI</a:t>
            </a:r>
            <a:endParaRPr lang="en-US"/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515389" y="2222287"/>
            <a:ext cx="11180617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pl-PL" sz="4800" b="1" smtClean="0"/>
              <a:t>SKOKI WARUNKOWE:</a:t>
            </a:r>
          </a:p>
          <a:p>
            <a:pPr marL="0" indent="0"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BEZ ZNAKU:   [ABOVE/BELOW</a:t>
            </a:r>
            <a:r>
              <a:rPr lang="pl-PL" sz="4800" b="1">
                <a:solidFill>
                  <a:schemeClr val="accent5"/>
                </a:solidFill>
              </a:rPr>
              <a:t>] </a:t>
            </a:r>
            <a:r>
              <a:rPr lang="pl-PL" sz="4800" b="1" smtClean="0">
                <a:solidFill>
                  <a:schemeClr val="accent5"/>
                </a:solidFill>
              </a:rPr>
              <a:t>  [</a:t>
            </a:r>
            <a:r>
              <a:rPr lang="pl-PL" sz="4800" b="1">
                <a:solidFill>
                  <a:schemeClr val="accent5"/>
                </a:solidFill>
              </a:rPr>
              <a:t>OR EQUAL</a:t>
            </a:r>
            <a:r>
              <a:rPr lang="pl-PL" sz="4800" b="1" smtClean="0">
                <a:solidFill>
                  <a:schemeClr val="accent5"/>
                </a:solidFill>
              </a:rPr>
              <a:t>]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ZE ZNAKIEM:   [GREATER/LOWER] [OR EQUAL]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      FLAGI:   [CARRY/OVERFLOW/SIGN/ZERO]</a:t>
            </a:r>
            <a:r>
              <a:rPr lang="pl-PL" sz="4800" b="1"/>
              <a:t> </a:t>
            </a:r>
            <a:endParaRPr lang="pl-PL" sz="4800" b="1" smtClean="0"/>
          </a:p>
        </p:txBody>
      </p:sp>
    </p:spTree>
    <p:extLst>
      <p:ext uri="{BB962C8B-B14F-4D97-AF65-F5344CB8AC3E}">
        <p14:creationId xmlns:p14="http://schemas.microsoft.com/office/powerpoint/2010/main" val="187272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>
                <a:solidFill>
                  <a:schemeClr val="tx1"/>
                </a:solidFill>
              </a:rPr>
              <a:t>SKOK WARUNKOWY</a:t>
            </a:r>
            <a:endParaRPr lang="pl-PL">
              <a:solidFill>
                <a:schemeClr val="tx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277090" y="2255538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4"/>
                </a:solidFill>
              </a:rPr>
              <a:t>DO_WHILE</a:t>
            </a:r>
            <a:r>
              <a:rPr lang="pl-PL" sz="4800" b="1" smtClean="0"/>
              <a:t>: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; SOME OPS</a:t>
            </a:r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accent5"/>
                </a:solidFill>
              </a:rPr>
              <a:t>CMP</a:t>
            </a:r>
            <a:r>
              <a:rPr lang="pl-PL" sz="4800" b="1" smtClean="0"/>
              <a:t> ???, ???</a:t>
            </a:r>
          </a:p>
          <a:p>
            <a:pPr marL="0" indent="0">
              <a:buNone/>
            </a:pPr>
            <a:r>
              <a:rPr lang="pl-PL" sz="4800" b="1"/>
              <a:t> </a:t>
            </a:r>
            <a:r>
              <a:rPr lang="pl-PL" sz="4800" b="1" smtClean="0"/>
              <a:t> </a:t>
            </a:r>
            <a:r>
              <a:rPr lang="pl-PL" sz="4800" b="1" smtClean="0">
                <a:solidFill>
                  <a:schemeClr val="accent5"/>
                </a:solidFill>
              </a:rPr>
              <a:t>J???</a:t>
            </a:r>
            <a:r>
              <a:rPr lang="pl-PL" sz="4800" b="1" smtClean="0"/>
              <a:t> </a:t>
            </a:r>
            <a:r>
              <a:rPr lang="pl-PL" sz="4800" b="1">
                <a:solidFill>
                  <a:schemeClr val="accent4"/>
                </a:solidFill>
              </a:rPr>
              <a:t>DO_WHILE</a:t>
            </a:r>
          </a:p>
        </p:txBody>
      </p:sp>
      <p:sp>
        <p:nvSpPr>
          <p:cNvPr id="4" name="Symbol zastępczy zawartości 2"/>
          <p:cNvSpPr txBox="1">
            <a:spLocks/>
          </p:cNvSpPr>
          <p:nvPr/>
        </p:nvSpPr>
        <p:spPr>
          <a:xfrm>
            <a:off x="6095999" y="2150244"/>
            <a:ext cx="5818909" cy="4236702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pl-PL" sz="4800" b="1" smtClean="0">
                <a:solidFill>
                  <a:schemeClr val="accent5"/>
                </a:solidFill>
              </a:rPr>
              <a:t>DO</a:t>
            </a:r>
            <a:r>
              <a:rPr lang="pl-PL" sz="4800" b="1" smtClean="0"/>
              <a:t> {</a:t>
            </a:r>
            <a:endParaRPr lang="pl-PL" sz="4800" b="1"/>
          </a:p>
          <a:p>
            <a:pPr marL="0" indent="0">
              <a:buFont typeface="Wingdings 2" charset="2"/>
              <a:buNone/>
            </a:pPr>
            <a:r>
              <a:rPr lang="pl-PL" sz="4800" b="1" smtClean="0"/>
              <a:t>  </a:t>
            </a:r>
            <a:r>
              <a:rPr lang="pl-PL" sz="4800" b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// SOME OPS</a:t>
            </a:r>
          </a:p>
          <a:p>
            <a:pPr marL="0" indent="0">
              <a:buNone/>
            </a:pPr>
            <a:r>
              <a:rPr lang="pl-PL" sz="4800" b="1" smtClean="0"/>
              <a:t>} </a:t>
            </a:r>
            <a:r>
              <a:rPr lang="pl-PL" sz="4800" b="1" smtClean="0">
                <a:solidFill>
                  <a:schemeClr val="accent5"/>
                </a:solidFill>
              </a:rPr>
              <a:t>WHILE</a:t>
            </a:r>
            <a:r>
              <a:rPr lang="pl-PL" sz="4800" b="1" smtClean="0"/>
              <a:t> (</a:t>
            </a:r>
            <a:r>
              <a:rPr lang="pl-PL" sz="4800" b="1" smtClean="0">
                <a:solidFill>
                  <a:schemeClr val="accent4"/>
                </a:solidFill>
              </a:rPr>
              <a:t>???</a:t>
            </a:r>
            <a:r>
              <a:rPr lang="pl-PL" sz="4800" b="1" smtClean="0"/>
              <a:t>);</a:t>
            </a:r>
            <a:endParaRPr lang="pl-PL" sz="4800" b="1"/>
          </a:p>
        </p:txBody>
      </p:sp>
    </p:spTree>
    <p:extLst>
      <p:ext uri="{BB962C8B-B14F-4D97-AF65-F5344CB8AC3E}">
        <p14:creationId xmlns:p14="http://schemas.microsoft.com/office/powerpoint/2010/main" val="28877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ytat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Iosevka">
      <a:majorFont>
        <a:latin typeface="Iosevka"/>
        <a:ea typeface=""/>
        <a:cs typeface=""/>
      </a:majorFont>
      <a:minorFont>
        <a:latin typeface="Iosevka"/>
        <a:ea typeface=""/>
        <a:cs typeface="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TM03457503[[fn=Cytat]]</Template>
  <TotalTime>551</TotalTime>
  <Words>4345</Words>
  <Application>Microsoft Office PowerPoint</Application>
  <PresentationFormat>Panoramiczny</PresentationFormat>
  <Paragraphs>824</Paragraphs>
  <Slides>124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124</vt:i4>
      </vt:variant>
    </vt:vector>
  </HeadingPairs>
  <TitlesOfParts>
    <vt:vector size="128" baseType="lpstr">
      <vt:lpstr>Wingdings 2</vt:lpstr>
      <vt:lpstr>Iosevka</vt:lpstr>
      <vt:lpstr>Wingdings</vt:lpstr>
      <vt:lpstr>Cytat</vt:lpstr>
      <vt:lpstr>AKOmpaniament</vt:lpstr>
      <vt:lpstr>REJESTRY</vt:lpstr>
      <vt:lpstr>REJESTRY</vt:lpstr>
      <vt:lpstr>ARSENAŁ</vt:lpstr>
      <vt:lpstr>ARSENAŁ</vt:lpstr>
      <vt:lpstr>NOP • NO OPERATION</vt:lpstr>
      <vt:lpstr>MOV • MOVE DATA</vt:lpstr>
      <vt:lpstr>MOV • MOVE DATA</vt:lpstr>
      <vt:lpstr>MOV • MOVE DATA</vt:lpstr>
      <vt:lpstr>SIB • SCALE, INDEX, BASE</vt:lpstr>
      <vt:lpstr>LEA • LOAD EFFECTIVE ADDRESS</vt:lpstr>
      <vt:lpstr>MOV • MOVE DATA</vt:lpstr>
      <vt:lpstr>MOV • MOVE DATA</vt:lpstr>
      <vt:lpstr>MOV • MOVE DATA</vt:lpstr>
      <vt:lpstr>MOV • MOVE DATA</vt:lpstr>
      <vt:lpstr>MOV • MOVE DATA</vt:lpstr>
      <vt:lpstr>MOV • MOVE DATA</vt:lpstr>
      <vt:lpstr>MOV • MOVE DATA</vt:lpstr>
      <vt:lpstr>XCHG • EXCHANGE</vt:lpstr>
      <vt:lpstr>FLAGI • SET/CLEAR/COMPLEMENT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POP/PUSH • OPERACJE NA STOSIE</vt:lpstr>
      <vt:lpstr>CBW/CWDE/CWD • CONVERT BYTE/WORD/?</vt:lpstr>
      <vt:lpstr>CBW/CWDE/CWD • CONVERT BYTE/WORD/?</vt:lpstr>
      <vt:lpstr>CBW/CWDE/CWD • CONVERT BYTE/WORD/?</vt:lpstr>
      <vt:lpstr>ADD/ADC/SUB/SBB • ADD/SUBTRACT</vt:lpstr>
      <vt:lpstr>ADD/ADC/SUB/SBB • ADD/SUBTRACT</vt:lpstr>
      <vt:lpstr>ADD/ADC/SUB/SBB • ADD/SUBTRACT</vt:lpstr>
      <vt:lpstr>ADD/ADC/SUB/SBB • ADD/SUBTRACT</vt:lpstr>
      <vt:lpstr>ADD/ADC/SUB/SBB • ADD/SUBTRACT</vt:lpstr>
      <vt:lpstr>ADD/ADC/SUB/SBB • ADD/SUBTRACT</vt:lpstr>
      <vt:lpstr>DIV/MUL • DIVIDE/MULTIPLY</vt:lpstr>
      <vt:lpstr>DIV/MUL • DIVIDE/MULTIPLY</vt:lpstr>
      <vt:lpstr>BT/BTS/BTR/BTC • BIT TESTS</vt:lpstr>
      <vt:lpstr>BT/BTS/BTR/BTC • BIT TESTS</vt:lpstr>
      <vt:lpstr>BT/BTS/BTR/BTC • BIT TESTS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SAL/SAR/SHL/SHR • BIT SHIFT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ROL/ROR/RCL/RCR • BIT ROTATE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NEG/NOT/AND/OR/XOR • BIT OPS</vt:lpstr>
      <vt:lpstr>KOPROCESOR</vt:lpstr>
      <vt:lpstr>KOPROCESOR</vt:lpstr>
      <vt:lpstr>CO MOŻNA ZAŁADOWAĆ NA STOS X87</vt:lpstr>
      <vt:lpstr>OPERACJE X87</vt:lpstr>
      <vt:lpstr>OPERACJE X87</vt:lpstr>
      <vt:lpstr>OPERACJE X87</vt:lpstr>
      <vt:lpstr>OPERACJE X87</vt:lpstr>
      <vt:lpstr>PORÓWNANIA I SKOKI</vt:lpstr>
      <vt:lpstr>PORÓWNANIA I SKOKI</vt:lpstr>
      <vt:lpstr>JMP ADRES – SKOK BEZWARUNKOWY</vt:lpstr>
      <vt:lpstr>JMP ADRES – SKOK BEZWARUNKOWY</vt:lpstr>
      <vt:lpstr>PORÓWNANIA I SKOKI</vt:lpstr>
      <vt:lpstr>PORÓWNANIA I SKOKI</vt:lpstr>
      <vt:lpstr>PORÓWNANIA I SKOKI</vt:lpstr>
      <vt:lpstr>SKOK WARUNKOWY</vt:lpstr>
      <vt:lpstr>PORÓWNANIA I SKOKI</vt:lpstr>
      <vt:lpstr>PORÓWNANIA I SKOKI</vt:lpstr>
      <vt:lpstr>PORÓWNANIA I SKOKI</vt:lpstr>
      <vt:lpstr>PORÓWNANIA I SKOKI</vt:lpstr>
      <vt:lpstr>DO WHILE (AL &gt; 0 &amp;&amp; ECX &lt; 64)</vt:lpstr>
      <vt:lpstr>DO WHILE (AL &gt; 0 &amp;&amp; ECX &lt; 64)</vt:lpstr>
      <vt:lpstr>DO WHILE (AL &gt; 0 || ECX &lt; 64)</vt:lpstr>
      <vt:lpstr>DO WHILE (AL &gt; 0 || ECX &lt; 64)</vt:lpstr>
      <vt:lpstr>DO WHILE (AL &gt; 0 || ECX &lt; 64)</vt:lpstr>
      <vt:lpstr>IF (…) { … }</vt:lpstr>
      <vt:lpstr>IF (…) { … }</vt:lpstr>
      <vt:lpstr>IF (…) { … } ELSE (…) { … }</vt:lpstr>
      <vt:lpstr>WHILE (…) { … }</vt:lpstr>
      <vt:lpstr>WHILE (…) { … }</vt:lpstr>
      <vt:lpstr>FOR (…) { … }</vt:lpstr>
      <vt:lpstr>FOR (…) { … }</vt:lpstr>
      <vt:lpstr>FOR (ECX = 0; ECX &lt; 32; ECX++) {…}</vt:lpstr>
      <vt:lpstr>FOR (ECX = 0; ECX &lt; 32; ECX++) {…}</vt:lpstr>
      <vt:lpstr>ZADANKO?</vt:lpstr>
      <vt:lpstr>ZADANKO!</vt:lpstr>
      <vt:lpstr>ZADANKO!</vt:lpstr>
      <vt:lpstr>ZADANKO!</vt:lpstr>
      <vt:lpstr>ZADANKO!</vt:lpstr>
      <vt:lpstr>KONIEC</vt:lpstr>
      <vt:lpstr>KONIEC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AKOmpaniament</dc:title>
  <dc:creator>Dragoon</dc:creator>
  <cp:lastModifiedBy>Dragoon</cp:lastModifiedBy>
  <cp:revision>65</cp:revision>
  <dcterms:created xsi:type="dcterms:W3CDTF">2017-11-19T12:57:25Z</dcterms:created>
  <dcterms:modified xsi:type="dcterms:W3CDTF">2017-11-23T19:23:20Z</dcterms:modified>
</cp:coreProperties>
</file>